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8"/>
  </p:notesMasterIdLst>
  <p:sldIdLst>
    <p:sldId id="256" r:id="rId2"/>
    <p:sldId id="257" r:id="rId3"/>
    <p:sldId id="286" r:id="rId4"/>
    <p:sldId id="258" r:id="rId5"/>
    <p:sldId id="259" r:id="rId6"/>
    <p:sldId id="284" r:id="rId7"/>
    <p:sldId id="260" r:id="rId8"/>
    <p:sldId id="261" r:id="rId9"/>
    <p:sldId id="285" r:id="rId10"/>
    <p:sldId id="262" r:id="rId11"/>
    <p:sldId id="278" r:id="rId12"/>
    <p:sldId id="263" r:id="rId13"/>
    <p:sldId id="279" r:id="rId14"/>
    <p:sldId id="264" r:id="rId15"/>
    <p:sldId id="280" r:id="rId16"/>
    <p:sldId id="281" r:id="rId17"/>
    <p:sldId id="265" r:id="rId18"/>
    <p:sldId id="266" r:id="rId19"/>
    <p:sldId id="282" r:id="rId20"/>
    <p:sldId id="283" r:id="rId21"/>
    <p:sldId id="267" r:id="rId22"/>
    <p:sldId id="268" r:id="rId23"/>
    <p:sldId id="269" r:id="rId24"/>
    <p:sldId id="270" r:id="rId25"/>
    <p:sldId id="271" r:id="rId26"/>
    <p:sldId id="288" r:id="rId27"/>
    <p:sldId id="289" r:id="rId28"/>
    <p:sldId id="290" r:id="rId29"/>
    <p:sldId id="287" r:id="rId30"/>
    <p:sldId id="273" r:id="rId31"/>
    <p:sldId id="272" r:id="rId32"/>
    <p:sldId id="274" r:id="rId33"/>
    <p:sldId id="275" r:id="rId34"/>
    <p:sldId id="291" r:id="rId35"/>
    <p:sldId id="292" r:id="rId36"/>
    <p:sldId id="293" r:id="rId37"/>
    <p:sldId id="294" r:id="rId38"/>
    <p:sldId id="295" r:id="rId39"/>
    <p:sldId id="296" r:id="rId40"/>
    <p:sldId id="297" r:id="rId41"/>
    <p:sldId id="298" r:id="rId42"/>
    <p:sldId id="299" r:id="rId43"/>
    <p:sldId id="300" r:id="rId44"/>
    <p:sldId id="276" r:id="rId45"/>
    <p:sldId id="301" r:id="rId46"/>
    <p:sldId id="27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5" d="100"/>
          <a:sy n="65" d="100"/>
        </p:scale>
        <p:origin x="132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15C302-14F1-4381-BE1A-D6B984AE9A75}" type="datetimeFigureOut">
              <a:rPr lang="en-US" smtClean="0"/>
              <a:t>5/7/2025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D57C9-46F5-4144-8067-A837E85CA872}" type="slidenum">
              <a:rPr lang="en-US" smtClean="0"/>
              <a:t>‹#›</a:t>
            </a:fld>
            <a:endParaRPr lang="en-US"/>
          </a:p>
        </p:txBody>
      </p:sp>
    </p:spTree>
    <p:extLst>
      <p:ext uri="{BB962C8B-B14F-4D97-AF65-F5344CB8AC3E}">
        <p14:creationId xmlns:p14="http://schemas.microsoft.com/office/powerpoint/2010/main" val="4242375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CD57C9-46F5-4144-8067-A837E85CA872}" type="slidenum">
              <a:rPr lang="en-US" smtClean="0"/>
              <a:t>12</a:t>
            </a:fld>
            <a:endParaRPr lang="en-US"/>
          </a:p>
        </p:txBody>
      </p:sp>
    </p:spTree>
    <p:extLst>
      <p:ext uri="{BB962C8B-B14F-4D97-AF65-F5344CB8AC3E}">
        <p14:creationId xmlns:p14="http://schemas.microsoft.com/office/powerpoint/2010/main" val="1985589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714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0809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32666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7504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9942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5566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BCAD085-E8A6-8845-BD4E-CB4CCA059FC4}"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47901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3186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4873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65900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7906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11087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479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24435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4127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02849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9991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CAD085-E8A6-8845-BD4E-CB4CCA059FC4}" type="datetimeFigureOut">
              <a:rPr lang="en-US" smtClean="0"/>
              <a:t>5/7/2025</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75874339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search?sa=X&amp;sca_esv=c1209131ca63d9ac&amp;biw=1280&amp;bih=604&amp;sxsrf=AHTn8zp6y0-9uQV3ak9_CtNYsym6b4VVrA:1746593306495&amp;q=erased&amp;si=APYL9btfm7lNLuo1yW1KZRdWc6yL3bXkhFU52V0zarmUr1rCOiePwI9CrWl5dqgJkiZQWkmPze7UbSt2sEyH5Dxeru3cpyruMw%3D%3D&amp;expnd=1&amp;ved=2ahUKEwjc2eaMx5CNAxWTRmcHHYVTAVYQyecJegQIFRAP"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www.google.com/search?sa=X&amp;sca_esv=c1209131ca63d9ac&amp;biw=1280&amp;bih=604&amp;sxsrf=AHTn8zp6y0-9uQV3ak9_CtNYsym6b4VVrA:1746593306495&amp;q=rerecorded&amp;si=APYL9btdBQdUL5bhtCFrP2114FKaKcrgE8xAgUt9jUnH1zn707ufQH--1P2igl2O8ZstTIkoCm-75SNjWUlgiTmkX8s0mVTFn7Rz8UvFKPq0MIhUXR9MVq4%3D&amp;expnd=1&amp;ved=2ahUKEwjc2eaMx5CNAxWTRmcHHYVTAVYQyecJegQIFRAQ"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347" y="256381"/>
            <a:ext cx="7773308" cy="2387600"/>
          </a:xfrm>
        </p:spPr>
        <p:txBody>
          <a:bodyPr>
            <a:normAutofit fontScale="90000"/>
          </a:bodyPr>
          <a:lstStyle/>
          <a:p>
            <a:r>
              <a:rPr dirty="0"/>
              <a:t>Chapter 2: Introduction to Computer Hardware</a:t>
            </a:r>
          </a:p>
        </p:txBody>
      </p:sp>
      <p:pic>
        <p:nvPicPr>
          <p:cNvPr id="1026" name="Picture 2" descr="Computer Hardware Components Explained - Lucky Falcon">
            <a:extLst>
              <a:ext uri="{FF2B5EF4-FFF2-40B4-BE49-F238E27FC236}">
                <a16:creationId xmlns:a16="http://schemas.microsoft.com/office/drawing/2014/main" id="{05AE79F7-BEC2-AE07-014B-759FFB38E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643981"/>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C Joystick, USB Game Controller with Vibration Function and Throttle Control, PXN 2113 Wired Gamepad Flight Stick for Windows PCComputer">
            <a:extLst>
              <a:ext uri="{FF2B5EF4-FFF2-40B4-BE49-F238E27FC236}">
                <a16:creationId xmlns:a16="http://schemas.microsoft.com/office/drawing/2014/main" id="{5ECFF2C3-CD10-DFD6-DECE-42B594096DD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00" b="95067" l="1624" r="94701">
                        <a14:foregroundMark x1="29316" y1="6400" x2="29316" y2="6400"/>
                        <a14:foregroundMark x1="38034" y1="7200" x2="38034" y2="7200"/>
                        <a14:foregroundMark x1="36239" y1="7000" x2="36239" y2="7000"/>
                        <a14:foregroundMark x1="32991" y1="3200" x2="32991" y2="3200"/>
                        <a14:foregroundMark x1="44017" y1="2600" x2="44017" y2="2600"/>
                        <a14:foregroundMark x1="7094" y1="74533" x2="7094" y2="74533"/>
                        <a14:foregroundMark x1="1624" y1="71267" x2="1624" y2="71267"/>
                        <a14:foregroundMark x1="48120" y1="95067" x2="48120" y2="95067"/>
                        <a14:foregroundMark x1="94701" y1="75667" x2="94701" y2="75667"/>
                        <a14:foregroundMark x1="35128" y1="6800" x2="35128" y2="6800"/>
                        <a14:foregroundMark x1="33504" y1="19000" x2="33504" y2="19000"/>
                        <a14:foregroundMark x1="32821" y1="19000" x2="32821" y2="19000"/>
                      </a14:backgroundRemoval>
                    </a14:imgEffect>
                  </a14:imgLayer>
                </a14:imgProps>
              </a:ext>
              <a:ext uri="{28A0092B-C50C-407E-A947-70E740481C1C}">
                <a14:useLocalDpi xmlns:a14="http://schemas.microsoft.com/office/drawing/2010/main" val="0"/>
              </a:ext>
            </a:extLst>
          </a:blip>
          <a:srcRect/>
          <a:stretch>
            <a:fillRect/>
          </a:stretch>
        </p:blipFill>
        <p:spPr bwMode="auto">
          <a:xfrm>
            <a:off x="3667433" y="78658"/>
            <a:ext cx="5112774" cy="68122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dirty="0"/>
              <a:t>Joystick</a:t>
            </a:r>
          </a:p>
        </p:txBody>
      </p:sp>
      <p:sp>
        <p:nvSpPr>
          <p:cNvPr id="3" name="Content Placeholder 2"/>
          <p:cNvSpPr>
            <a:spLocks noGrp="1"/>
          </p:cNvSpPr>
          <p:nvPr>
            <p:ph idx="1"/>
          </p:nvPr>
        </p:nvSpPr>
        <p:spPr>
          <a:xfrm>
            <a:off x="685346" y="2096064"/>
            <a:ext cx="4181622" cy="3695136"/>
          </a:xfrm>
        </p:spPr>
        <p:txBody>
          <a:bodyPr>
            <a:normAutofit lnSpcReduction="10000"/>
          </a:bodyPr>
          <a:lstStyle/>
          <a:p>
            <a:endParaRPr dirty="0"/>
          </a:p>
          <a:p>
            <a:pPr>
              <a:defRPr sz="2000"/>
            </a:pPr>
            <a:r>
              <a:rPr lang="en-US" dirty="0"/>
              <a:t>Input device for gaming or simulation.</a:t>
            </a:r>
          </a:p>
          <a:p>
            <a:pPr>
              <a:defRPr sz="2000"/>
            </a:pPr>
            <a:r>
              <a:rPr lang="en-US" dirty="0"/>
              <a:t>Moves in multiple </a:t>
            </a:r>
            <a:r>
              <a:rPr lang="en-US" dirty="0" err="1"/>
              <a:t>directions.Sends</a:t>
            </a:r>
            <a:r>
              <a:rPr lang="en-US" dirty="0"/>
              <a:t> signals based on movement.</a:t>
            </a:r>
          </a:p>
          <a:p>
            <a:pPr>
              <a:defRPr sz="2000"/>
            </a:pPr>
            <a:r>
              <a:rPr lang="en-US" dirty="0"/>
              <a:t>Used in aircraft simulators too.</a:t>
            </a:r>
          </a:p>
          <a:p>
            <a:pPr>
              <a:defRPr sz="2000"/>
            </a:pPr>
            <a:r>
              <a:rPr lang="en-US" dirty="0"/>
              <a:t>Has buttons for additional control.</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46C052-5819-7A35-8537-234840F8C14E}"/>
              </a:ext>
            </a:extLst>
          </p:cNvPr>
          <p:cNvPicPr>
            <a:picLocks noChangeAspect="1"/>
          </p:cNvPicPr>
          <p:nvPr/>
        </p:nvPicPr>
        <p:blipFill>
          <a:blip r:embed="rId2"/>
          <a:stretch>
            <a:fillRect/>
          </a:stretch>
        </p:blipFill>
        <p:spPr>
          <a:xfrm>
            <a:off x="3028335" y="1066801"/>
            <a:ext cx="5843962" cy="5791200"/>
          </a:xfrm>
          <a:prstGeom prst="rect">
            <a:avLst/>
          </a:prstGeom>
        </p:spPr>
      </p:pic>
      <p:sp>
        <p:nvSpPr>
          <p:cNvPr id="2" name="Title 1">
            <a:extLst>
              <a:ext uri="{FF2B5EF4-FFF2-40B4-BE49-F238E27FC236}">
                <a16:creationId xmlns:a16="http://schemas.microsoft.com/office/drawing/2014/main" id="{1D6B2661-E98C-5EDB-80DF-DC209E9297EE}"/>
              </a:ext>
            </a:extLst>
          </p:cNvPr>
          <p:cNvSpPr>
            <a:spLocks noGrp="1"/>
          </p:cNvSpPr>
          <p:nvPr>
            <p:ph type="title"/>
          </p:nvPr>
        </p:nvSpPr>
        <p:spPr/>
        <p:txBody>
          <a:bodyPr/>
          <a:lstStyle/>
          <a:p>
            <a:r>
              <a:rPr lang="en-US" dirty="0"/>
              <a:t>Ba</a:t>
            </a:r>
            <a:r>
              <a:rPr lang="en-US" dirty="0">
                <a:solidFill>
                  <a:schemeClr val="bg1"/>
                </a:solidFill>
              </a:rPr>
              <a:t>rcode Reader</a:t>
            </a:r>
          </a:p>
        </p:txBody>
      </p:sp>
      <p:sp>
        <p:nvSpPr>
          <p:cNvPr id="3" name="Content Placeholder 2">
            <a:extLst>
              <a:ext uri="{FF2B5EF4-FFF2-40B4-BE49-F238E27FC236}">
                <a16:creationId xmlns:a16="http://schemas.microsoft.com/office/drawing/2014/main" id="{1137A3DF-E0AF-D09E-368A-FD9394381B41}"/>
              </a:ext>
            </a:extLst>
          </p:cNvPr>
          <p:cNvSpPr>
            <a:spLocks noGrp="1"/>
          </p:cNvSpPr>
          <p:nvPr>
            <p:ph idx="1"/>
          </p:nvPr>
        </p:nvSpPr>
        <p:spPr/>
        <p:txBody>
          <a:bodyPr/>
          <a:lstStyle/>
          <a:p>
            <a:r>
              <a:rPr lang="en-US" dirty="0"/>
              <a:t>Scans black &amp; wh</a:t>
            </a:r>
            <a:r>
              <a:rPr lang="en-US" dirty="0">
                <a:solidFill>
                  <a:schemeClr val="bg1"/>
                </a:solidFill>
              </a:rPr>
              <a:t>ite barcodes.</a:t>
            </a:r>
          </a:p>
          <a:p>
            <a:r>
              <a:rPr lang="en-US" dirty="0"/>
              <a:t>Converts barcod</a:t>
            </a:r>
            <a:r>
              <a:rPr lang="en-US" dirty="0">
                <a:solidFill>
                  <a:schemeClr val="bg1"/>
                </a:solidFill>
              </a:rPr>
              <a:t>e into digital data.</a:t>
            </a:r>
          </a:p>
          <a:p>
            <a:r>
              <a:rPr lang="en-US" dirty="0"/>
              <a:t>Used in shops an</a:t>
            </a:r>
            <a:r>
              <a:rPr lang="en-US" dirty="0">
                <a:solidFill>
                  <a:schemeClr val="bg1"/>
                </a:solidFill>
              </a:rPr>
              <a:t>d inventory systems.</a:t>
            </a:r>
          </a:p>
          <a:p>
            <a:r>
              <a:rPr lang="en-US" dirty="0"/>
              <a:t>Types: Pen-type, </a:t>
            </a:r>
            <a:r>
              <a:rPr lang="en-US" dirty="0">
                <a:solidFill>
                  <a:schemeClr val="bg1"/>
                </a:solidFill>
              </a:rPr>
              <a:t>Laser, CCD.</a:t>
            </a:r>
          </a:p>
          <a:p>
            <a:r>
              <a:rPr lang="en-US" dirty="0"/>
              <a:t>Fast and accurate</a:t>
            </a:r>
            <a:r>
              <a:rPr lang="en-US" dirty="0">
                <a:solidFill>
                  <a:schemeClr val="bg1"/>
                </a:solidFill>
              </a:rPr>
              <a:t> input method</a:t>
            </a:r>
          </a:p>
        </p:txBody>
      </p:sp>
    </p:spTree>
    <p:extLst>
      <p:ext uri="{BB962C8B-B14F-4D97-AF65-F5344CB8AC3E}">
        <p14:creationId xmlns:p14="http://schemas.microsoft.com/office/powerpoint/2010/main" val="164539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e best webcams in 2025 — tested and ...">
            <a:extLst>
              <a:ext uri="{FF2B5EF4-FFF2-40B4-BE49-F238E27FC236}">
                <a16:creationId xmlns:a16="http://schemas.microsoft.com/office/drawing/2014/main" id="{36DB3764-16F1-D9F4-54D8-9CE945BA3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0" y="1644727"/>
            <a:ext cx="8210373" cy="45978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dirty="0"/>
              <a:t>Webcam</a:t>
            </a:r>
          </a:p>
        </p:txBody>
      </p:sp>
      <p:sp>
        <p:nvSpPr>
          <p:cNvPr id="3" name="Content Placeholder 2"/>
          <p:cNvSpPr>
            <a:spLocks noGrp="1"/>
          </p:cNvSpPr>
          <p:nvPr>
            <p:ph idx="1"/>
          </p:nvPr>
        </p:nvSpPr>
        <p:spPr/>
        <p:txBody>
          <a:bodyPr/>
          <a:lstStyle/>
          <a:p>
            <a:r>
              <a:rPr lang="en-US" dirty="0"/>
              <a:t>Captures video/images in real-time.</a:t>
            </a:r>
          </a:p>
          <a:p>
            <a:r>
              <a:rPr lang="en-US" dirty="0"/>
              <a:t>Used for video calls, streaming.</a:t>
            </a:r>
          </a:p>
          <a:p>
            <a:r>
              <a:rPr lang="en-US" dirty="0"/>
              <a:t>Connects via USB or built-in.</a:t>
            </a:r>
          </a:p>
          <a:p>
            <a:r>
              <a:rPr lang="en-US" dirty="0"/>
              <a:t>Records or transmits to computer.</a:t>
            </a:r>
          </a:p>
          <a:p>
            <a:r>
              <a:rPr lang="en-US" dirty="0"/>
              <a:t>Needs light for clear image.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ode NT1 5th Generation Condenser ...">
            <a:extLst>
              <a:ext uri="{FF2B5EF4-FFF2-40B4-BE49-F238E27FC236}">
                <a16:creationId xmlns:a16="http://schemas.microsoft.com/office/drawing/2014/main" id="{94238C7C-A8DD-085C-F163-EAF0B5DE4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508" y="1180777"/>
            <a:ext cx="4561860" cy="55257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DB4D4C-FAC6-A7EE-DDEE-EF8E363777CC}"/>
              </a:ext>
            </a:extLst>
          </p:cNvPr>
          <p:cNvSpPr>
            <a:spLocks noGrp="1"/>
          </p:cNvSpPr>
          <p:nvPr>
            <p:ph type="title"/>
          </p:nvPr>
        </p:nvSpPr>
        <p:spPr/>
        <p:txBody>
          <a:bodyPr/>
          <a:lstStyle/>
          <a:p>
            <a:r>
              <a:rPr lang="en-US" dirty="0"/>
              <a:t>Microphone</a:t>
            </a:r>
          </a:p>
        </p:txBody>
      </p:sp>
      <p:sp>
        <p:nvSpPr>
          <p:cNvPr id="3" name="Content Placeholder 2">
            <a:extLst>
              <a:ext uri="{FF2B5EF4-FFF2-40B4-BE49-F238E27FC236}">
                <a16:creationId xmlns:a16="http://schemas.microsoft.com/office/drawing/2014/main" id="{A0BF09C0-8FAA-0EC4-32D8-4B54C62BB509}"/>
              </a:ext>
            </a:extLst>
          </p:cNvPr>
          <p:cNvSpPr>
            <a:spLocks noGrp="1"/>
          </p:cNvSpPr>
          <p:nvPr>
            <p:ph idx="1"/>
          </p:nvPr>
        </p:nvSpPr>
        <p:spPr>
          <a:xfrm>
            <a:off x="685346" y="2096064"/>
            <a:ext cx="3876515" cy="3695136"/>
          </a:xfrm>
        </p:spPr>
        <p:txBody>
          <a:bodyPr/>
          <a:lstStyle/>
          <a:p>
            <a:r>
              <a:rPr lang="en-US" dirty="0"/>
              <a:t>Captures audio input.</a:t>
            </a:r>
          </a:p>
          <a:p>
            <a:r>
              <a:rPr lang="en-US" dirty="0"/>
              <a:t>Used in voice recording and communication.</a:t>
            </a:r>
          </a:p>
          <a:p>
            <a:r>
              <a:rPr lang="en-US" dirty="0"/>
              <a:t>Converts sound waves into digital signal.</a:t>
            </a:r>
          </a:p>
          <a:p>
            <a:r>
              <a:rPr lang="en-US" dirty="0"/>
              <a:t>Built-in or external types.</a:t>
            </a:r>
          </a:p>
          <a:p>
            <a:r>
              <a:rPr lang="en-US" dirty="0"/>
              <a:t>Used in voice assistants, games.</a:t>
            </a:r>
          </a:p>
        </p:txBody>
      </p:sp>
    </p:spTree>
    <p:extLst>
      <p:ext uri="{BB962C8B-B14F-4D97-AF65-F5344CB8AC3E}">
        <p14:creationId xmlns:p14="http://schemas.microsoft.com/office/powerpoint/2010/main" val="359885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igitizer with example | Graphic Tablet | Digitiser - YouTube">
            <a:extLst>
              <a:ext uri="{FF2B5EF4-FFF2-40B4-BE49-F238E27FC236}">
                <a16:creationId xmlns:a16="http://schemas.microsoft.com/office/drawing/2014/main" id="{C3D141A4-65A8-F353-6C6C-ED93CB1046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3" t="18305" r="3575" b="17413"/>
          <a:stretch/>
        </p:blipFill>
        <p:spPr bwMode="auto">
          <a:xfrm>
            <a:off x="1283110" y="580102"/>
            <a:ext cx="6577780" cy="341179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11720" y="3716593"/>
            <a:ext cx="7765322" cy="2949529"/>
          </a:xfrm>
        </p:spPr>
        <p:txBody>
          <a:bodyPr/>
          <a:lstStyle/>
          <a:p>
            <a:endParaRPr dirty="0"/>
          </a:p>
          <a:p>
            <a:pPr>
              <a:defRPr sz="2000"/>
            </a:pPr>
            <a:r>
              <a:rPr lang="en-US" dirty="0"/>
              <a:t>Converts drawings to digital format.</a:t>
            </a:r>
          </a:p>
          <a:p>
            <a:pPr>
              <a:defRPr sz="2000"/>
            </a:pPr>
            <a:r>
              <a:rPr lang="en-US" dirty="0"/>
              <a:t>Used by designers and engineers.</a:t>
            </a:r>
          </a:p>
          <a:p>
            <a:pPr>
              <a:defRPr sz="2000"/>
            </a:pPr>
            <a:r>
              <a:rPr lang="en-US" dirty="0"/>
              <a:t>Stylus is used to draw on pad.</a:t>
            </a:r>
          </a:p>
          <a:p>
            <a:pPr>
              <a:defRPr sz="2000"/>
            </a:pPr>
            <a:r>
              <a:rPr lang="en-US" dirty="0"/>
              <a:t>High precision and control.</a:t>
            </a:r>
          </a:p>
          <a:p>
            <a:pPr>
              <a:defRPr sz="2000"/>
            </a:pPr>
            <a:r>
              <a:rPr lang="en-US" dirty="0"/>
              <a:t>Common in CAD applications.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 TOUCH PANEL?">
            <a:extLst>
              <a:ext uri="{FF2B5EF4-FFF2-40B4-BE49-F238E27FC236}">
                <a16:creationId xmlns:a16="http://schemas.microsoft.com/office/drawing/2014/main" id="{3080EAA6-C681-4499-DB99-B57C2A3D118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09" b="91748" l="2857" r="89796">
                        <a14:foregroundMark x1="3265" y1="21359" x2="3265" y2="21359"/>
                        <a14:foregroundMark x1="9796" y1="15534" x2="9796" y2="15534"/>
                        <a14:foregroundMark x1="37959" y1="91748" x2="37959" y2="91748"/>
                      </a14:backgroundRemoval>
                    </a14:imgEffect>
                  </a14:imgLayer>
                </a14:imgProps>
              </a:ext>
              <a:ext uri="{28A0092B-C50C-407E-A947-70E740481C1C}">
                <a14:useLocalDpi xmlns:a14="http://schemas.microsoft.com/office/drawing/2010/main" val="0"/>
              </a:ext>
            </a:extLst>
          </a:blip>
          <a:srcRect/>
          <a:stretch>
            <a:fillRect/>
          </a:stretch>
        </p:blipFill>
        <p:spPr bwMode="auto">
          <a:xfrm>
            <a:off x="3097162" y="1442753"/>
            <a:ext cx="6348412" cy="53378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53980-B101-3C3A-3350-2688004FF35A}"/>
              </a:ext>
            </a:extLst>
          </p:cNvPr>
          <p:cNvSpPr>
            <a:spLocks noGrp="1"/>
          </p:cNvSpPr>
          <p:nvPr>
            <p:ph type="title"/>
          </p:nvPr>
        </p:nvSpPr>
        <p:spPr/>
        <p:txBody>
          <a:bodyPr/>
          <a:lstStyle/>
          <a:p>
            <a:r>
              <a:rPr lang="en-US" dirty="0"/>
              <a:t>Touch Screen</a:t>
            </a:r>
          </a:p>
        </p:txBody>
      </p:sp>
      <p:sp>
        <p:nvSpPr>
          <p:cNvPr id="3" name="Content Placeholder 2">
            <a:extLst>
              <a:ext uri="{FF2B5EF4-FFF2-40B4-BE49-F238E27FC236}">
                <a16:creationId xmlns:a16="http://schemas.microsoft.com/office/drawing/2014/main" id="{437CBFE2-B1E3-661A-8642-0BCFD9F0262E}"/>
              </a:ext>
            </a:extLst>
          </p:cNvPr>
          <p:cNvSpPr>
            <a:spLocks noGrp="1"/>
          </p:cNvSpPr>
          <p:nvPr>
            <p:ph idx="1"/>
          </p:nvPr>
        </p:nvSpPr>
        <p:spPr>
          <a:xfrm>
            <a:off x="439540" y="4111677"/>
            <a:ext cx="7765322" cy="3695136"/>
          </a:xfrm>
        </p:spPr>
        <p:txBody>
          <a:bodyPr/>
          <a:lstStyle/>
          <a:p>
            <a:r>
              <a:rPr lang="en-US" dirty="0"/>
              <a:t>Detects touch input from finger or pen.</a:t>
            </a:r>
          </a:p>
          <a:p>
            <a:r>
              <a:rPr lang="en-US" dirty="0"/>
              <a:t>Acts as both input and output device.</a:t>
            </a:r>
          </a:p>
          <a:p>
            <a:r>
              <a:rPr lang="en-US" dirty="0"/>
              <a:t>Used in phones, ATMs, kiosks.</a:t>
            </a:r>
          </a:p>
          <a:p>
            <a:r>
              <a:rPr lang="en-US" dirty="0"/>
              <a:t>Replaces keyboard and mouse.</a:t>
            </a:r>
          </a:p>
          <a:p>
            <a:r>
              <a:rPr lang="en-US" dirty="0"/>
              <a:t>Easy and interactive use.</a:t>
            </a:r>
          </a:p>
        </p:txBody>
      </p:sp>
    </p:spTree>
    <p:extLst>
      <p:ext uri="{BB962C8B-B14F-4D97-AF65-F5344CB8AC3E}">
        <p14:creationId xmlns:p14="http://schemas.microsoft.com/office/powerpoint/2010/main" val="249107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REE QR Scanner Download">
            <a:extLst>
              <a:ext uri="{FF2B5EF4-FFF2-40B4-BE49-F238E27FC236}">
                <a16:creationId xmlns:a16="http://schemas.microsoft.com/office/drawing/2014/main" id="{7297DFEA-E620-89A7-5FF1-31425BB47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742" y="331838"/>
            <a:ext cx="4911213" cy="65261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01E616-4237-4986-7117-2E08A8E0D2EF}"/>
              </a:ext>
            </a:extLst>
          </p:cNvPr>
          <p:cNvSpPr>
            <a:spLocks noGrp="1"/>
          </p:cNvSpPr>
          <p:nvPr>
            <p:ph type="title"/>
          </p:nvPr>
        </p:nvSpPr>
        <p:spPr>
          <a:xfrm>
            <a:off x="-1766267" y="609601"/>
            <a:ext cx="7765321" cy="1326321"/>
          </a:xfrm>
        </p:spPr>
        <p:txBody>
          <a:bodyPr/>
          <a:lstStyle/>
          <a:p>
            <a:r>
              <a:rPr lang="en-US" dirty="0"/>
              <a:t>QR Scanner</a:t>
            </a:r>
          </a:p>
        </p:txBody>
      </p:sp>
      <p:sp>
        <p:nvSpPr>
          <p:cNvPr id="3" name="Content Placeholder 2">
            <a:extLst>
              <a:ext uri="{FF2B5EF4-FFF2-40B4-BE49-F238E27FC236}">
                <a16:creationId xmlns:a16="http://schemas.microsoft.com/office/drawing/2014/main" id="{D1CE885C-DC0B-427C-6E30-3F7EDE267877}"/>
              </a:ext>
            </a:extLst>
          </p:cNvPr>
          <p:cNvSpPr>
            <a:spLocks noGrp="1"/>
          </p:cNvSpPr>
          <p:nvPr>
            <p:ph idx="1"/>
          </p:nvPr>
        </p:nvSpPr>
        <p:spPr>
          <a:xfrm>
            <a:off x="349045" y="2872149"/>
            <a:ext cx="7765322" cy="3695136"/>
          </a:xfrm>
        </p:spPr>
        <p:txBody>
          <a:bodyPr/>
          <a:lstStyle/>
          <a:p>
            <a:r>
              <a:rPr lang="en-US" dirty="0"/>
              <a:t>Scans QR codes to read data.</a:t>
            </a:r>
          </a:p>
          <a:p>
            <a:r>
              <a:rPr lang="en-US" dirty="0"/>
              <a:t>Faster than barcode reader.</a:t>
            </a:r>
          </a:p>
          <a:p>
            <a:r>
              <a:rPr lang="en-US" dirty="0"/>
              <a:t>Used in payments, URLs, apps.</a:t>
            </a:r>
          </a:p>
          <a:p>
            <a:r>
              <a:rPr lang="en-US" dirty="0"/>
              <a:t>Found in smartphones or separate devices.</a:t>
            </a:r>
          </a:p>
          <a:p>
            <a:r>
              <a:rPr lang="en-US" dirty="0"/>
              <a:t>Secure and holds more data than barcodes.</a:t>
            </a:r>
          </a:p>
        </p:txBody>
      </p:sp>
    </p:spTree>
    <p:extLst>
      <p:ext uri="{BB962C8B-B14F-4D97-AF65-F5344CB8AC3E}">
        <p14:creationId xmlns:p14="http://schemas.microsoft.com/office/powerpoint/2010/main" val="1518983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ircuit board">
            <a:extLst>
              <a:ext uri="{FF2B5EF4-FFF2-40B4-BE49-F238E27FC236}">
                <a16:creationId xmlns:a16="http://schemas.microsoft.com/office/drawing/2014/main" id="{63989A06-FC7F-B9B7-F41C-3AFE49954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115" y="2319380"/>
            <a:ext cx="4744835" cy="41072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9339" y="609601"/>
            <a:ext cx="7765321" cy="1326321"/>
          </a:xfrm>
        </p:spPr>
        <p:txBody>
          <a:bodyPr/>
          <a:lstStyle/>
          <a:p>
            <a:r>
              <a:rPr dirty="0"/>
              <a:t>Processing Unit</a:t>
            </a:r>
          </a:p>
        </p:txBody>
      </p:sp>
      <p:sp>
        <p:nvSpPr>
          <p:cNvPr id="3" name="Content Placeholder 2"/>
          <p:cNvSpPr>
            <a:spLocks noGrp="1"/>
          </p:cNvSpPr>
          <p:nvPr>
            <p:ph idx="1"/>
          </p:nvPr>
        </p:nvSpPr>
        <p:spPr>
          <a:xfrm>
            <a:off x="154404" y="1614284"/>
            <a:ext cx="5145183" cy="3911446"/>
          </a:xfrm>
        </p:spPr>
        <p:txBody>
          <a:bodyPr>
            <a:normAutofit fontScale="85000" lnSpcReduction="10000"/>
          </a:bodyPr>
          <a:lstStyle/>
          <a:p>
            <a:endParaRPr dirty="0">
              <a:solidFill>
                <a:schemeClr val="bg1"/>
              </a:solidFill>
              <a:highlight>
                <a:srgbClr val="808080"/>
              </a:highlight>
            </a:endParaRPr>
          </a:p>
          <a:p>
            <a:r>
              <a:rPr lang="en-US" b="1" dirty="0">
                <a:solidFill>
                  <a:schemeClr val="bg1"/>
                </a:solidFill>
                <a:highlight>
                  <a:srgbClr val="808080"/>
                </a:highlight>
              </a:rPr>
              <a:t>English:</a:t>
            </a:r>
            <a:br>
              <a:rPr lang="en-US" dirty="0">
                <a:solidFill>
                  <a:schemeClr val="bg1"/>
                </a:solidFill>
                <a:highlight>
                  <a:srgbClr val="808080"/>
                </a:highlight>
              </a:rPr>
            </a:br>
            <a:r>
              <a:rPr lang="en-US" dirty="0">
                <a:solidFill>
                  <a:schemeClr val="bg1"/>
                </a:solidFill>
                <a:highlight>
                  <a:srgbClr val="808080"/>
                </a:highlight>
              </a:rPr>
              <a:t>Processing is the operation where the computer takes the input data and instructions, performs calculations or logical operations using the CPU (which includes the ALU, CU, and registers), and converts them into useful output.</a:t>
            </a:r>
          </a:p>
          <a:p>
            <a:r>
              <a:rPr lang="en-US" b="1" dirty="0">
                <a:solidFill>
                  <a:schemeClr val="bg1"/>
                </a:solidFill>
                <a:highlight>
                  <a:srgbClr val="808080"/>
                </a:highlight>
              </a:rPr>
              <a:t>Nepali:</a:t>
            </a:r>
            <a:br>
              <a:rPr lang="en-US" dirty="0">
                <a:solidFill>
                  <a:schemeClr val="bg1"/>
                </a:solidFill>
                <a:highlight>
                  <a:srgbClr val="808080"/>
                </a:highlight>
              </a:rPr>
            </a:br>
            <a:r>
              <a:rPr lang="ne-NP" dirty="0">
                <a:solidFill>
                  <a:schemeClr val="bg1"/>
                </a:solidFill>
                <a:highlight>
                  <a:srgbClr val="808080"/>
                </a:highlight>
              </a:rPr>
              <a:t>प्रोसेसिङ भनेको कम्प्युटरले इनपुट डाटा र निर्देशनहरू लिएर, </a:t>
            </a:r>
            <a:r>
              <a:rPr lang="en-US" dirty="0">
                <a:solidFill>
                  <a:schemeClr val="bg1"/>
                </a:solidFill>
                <a:highlight>
                  <a:srgbClr val="808080"/>
                </a:highlight>
              </a:rPr>
              <a:t>CPU (ALU, CU </a:t>
            </a:r>
            <a:r>
              <a:rPr lang="ne-NP" dirty="0">
                <a:solidFill>
                  <a:schemeClr val="bg1"/>
                </a:solidFill>
                <a:highlight>
                  <a:srgbClr val="808080"/>
                </a:highlight>
              </a:rPr>
              <a:t>र रजिष्टर) को सहायताले गणना वा तार्किक प्रक्रिया गरी तिनीहरूलाई उपयोगी आउटपुटमा परिवर्तन गर्ने प्रक्रिया हो।</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ithmetic Logic Units (ALU): An Introduction">
            <a:extLst>
              <a:ext uri="{FF2B5EF4-FFF2-40B4-BE49-F238E27FC236}">
                <a16:creationId xmlns:a16="http://schemas.microsoft.com/office/drawing/2014/main" id="{237F7F00-1764-9211-E1B6-AA0D10F23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8711" y="543898"/>
            <a:ext cx="4965289" cy="55422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96857" y="58995"/>
            <a:ext cx="7765321" cy="1326321"/>
          </a:xfrm>
        </p:spPr>
        <p:txBody>
          <a:bodyPr>
            <a:normAutofit/>
          </a:bodyPr>
          <a:lstStyle/>
          <a:p>
            <a:pPr algn="l"/>
            <a:r>
              <a:rPr sz="6600" dirty="0"/>
              <a:t>ALU</a:t>
            </a:r>
          </a:p>
        </p:txBody>
      </p:sp>
      <p:sp>
        <p:nvSpPr>
          <p:cNvPr id="3" name="Content Placeholder 2"/>
          <p:cNvSpPr>
            <a:spLocks noGrp="1"/>
          </p:cNvSpPr>
          <p:nvPr>
            <p:ph idx="1"/>
          </p:nvPr>
        </p:nvSpPr>
        <p:spPr>
          <a:xfrm>
            <a:off x="262559" y="1142335"/>
            <a:ext cx="3749002" cy="3695136"/>
          </a:xfrm>
        </p:spPr>
        <p:txBody>
          <a:bodyPr>
            <a:normAutofit fontScale="92500" lnSpcReduction="10000"/>
          </a:bodyPr>
          <a:lstStyle/>
          <a:p>
            <a:endParaRPr dirty="0"/>
          </a:p>
          <a:p>
            <a:pPr>
              <a:defRPr sz="2000"/>
            </a:pPr>
            <a:r>
              <a:rPr lang="en-US" dirty="0"/>
              <a:t>Performs arithmetic operations (add, subtract, etc.).</a:t>
            </a:r>
          </a:p>
          <a:p>
            <a:pPr>
              <a:defRPr sz="2000"/>
            </a:pPr>
            <a:r>
              <a:rPr lang="en-US" dirty="0"/>
              <a:t>Handles logical comparisons (&gt;, &lt;, ==).</a:t>
            </a:r>
          </a:p>
          <a:p>
            <a:pPr>
              <a:defRPr sz="2000"/>
            </a:pPr>
            <a:r>
              <a:rPr lang="en-US" dirty="0"/>
              <a:t>Core part of CPU.</a:t>
            </a:r>
          </a:p>
          <a:p>
            <a:pPr>
              <a:defRPr sz="2000"/>
            </a:pPr>
            <a:r>
              <a:rPr lang="en-US" dirty="0"/>
              <a:t>Works with binary data.</a:t>
            </a:r>
          </a:p>
          <a:p>
            <a:pPr>
              <a:defRPr sz="2000"/>
            </a:pPr>
            <a:r>
              <a:rPr lang="en-US" dirty="0"/>
              <a:t>Fast and efficient calculation.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green circuit board">
            <a:extLst>
              <a:ext uri="{FF2B5EF4-FFF2-40B4-BE49-F238E27FC236}">
                <a16:creationId xmlns:a16="http://schemas.microsoft.com/office/drawing/2014/main" id="{9D021AAB-8745-7529-8126-09D286AE72D4}"/>
              </a:ext>
            </a:extLst>
          </p:cNvPr>
          <p:cNvPicPr>
            <a:picLocks noChangeAspect="1"/>
          </p:cNvPicPr>
          <p:nvPr/>
        </p:nvPicPr>
        <p:blipFill>
          <a:blip r:embed="rId2"/>
          <a:stretch>
            <a:fillRect/>
          </a:stretch>
        </p:blipFill>
        <p:spPr>
          <a:xfrm>
            <a:off x="1250543" y="538148"/>
            <a:ext cx="7200125" cy="6319852"/>
          </a:xfrm>
          <a:prstGeom prst="rect">
            <a:avLst/>
          </a:prstGeom>
        </p:spPr>
      </p:pic>
      <p:sp>
        <p:nvSpPr>
          <p:cNvPr id="2" name="Title 1">
            <a:extLst>
              <a:ext uri="{FF2B5EF4-FFF2-40B4-BE49-F238E27FC236}">
                <a16:creationId xmlns:a16="http://schemas.microsoft.com/office/drawing/2014/main" id="{1BECF912-A037-2F20-E179-AE5193E15CA7}"/>
              </a:ext>
            </a:extLst>
          </p:cNvPr>
          <p:cNvSpPr>
            <a:spLocks noGrp="1"/>
          </p:cNvSpPr>
          <p:nvPr>
            <p:ph type="title"/>
          </p:nvPr>
        </p:nvSpPr>
        <p:spPr>
          <a:xfrm>
            <a:off x="-1399091" y="403639"/>
            <a:ext cx="7765321" cy="1326321"/>
          </a:xfrm>
        </p:spPr>
        <p:txBody>
          <a:bodyPr/>
          <a:lstStyle/>
          <a:p>
            <a:r>
              <a:rPr lang="en-US" dirty="0"/>
              <a:t>CU</a:t>
            </a:r>
          </a:p>
        </p:txBody>
      </p:sp>
      <p:sp>
        <p:nvSpPr>
          <p:cNvPr id="3" name="Content Placeholder 2">
            <a:extLst>
              <a:ext uri="{FF2B5EF4-FFF2-40B4-BE49-F238E27FC236}">
                <a16:creationId xmlns:a16="http://schemas.microsoft.com/office/drawing/2014/main" id="{D913561C-20D2-1E15-6C0F-2756AB537158}"/>
              </a:ext>
            </a:extLst>
          </p:cNvPr>
          <p:cNvSpPr>
            <a:spLocks noGrp="1"/>
          </p:cNvSpPr>
          <p:nvPr>
            <p:ph idx="1"/>
          </p:nvPr>
        </p:nvSpPr>
        <p:spPr/>
        <p:txBody>
          <a:bodyPr/>
          <a:lstStyle/>
          <a:p>
            <a:r>
              <a:rPr lang="en-US" dirty="0"/>
              <a:t>Directs all computer operations.</a:t>
            </a:r>
          </a:p>
          <a:p>
            <a:r>
              <a:rPr lang="en-US" dirty="0"/>
              <a:t>Controls data flow between units.</a:t>
            </a:r>
          </a:p>
          <a:p>
            <a:r>
              <a:rPr lang="en-US" dirty="0"/>
              <a:t>Decodes instructions from programs.</a:t>
            </a:r>
          </a:p>
          <a:p>
            <a:r>
              <a:rPr lang="en-US" dirty="0"/>
              <a:t>Coordinates CPU activities.</a:t>
            </a:r>
          </a:p>
          <a:p>
            <a:r>
              <a:rPr lang="en-US" dirty="0"/>
              <a:t>Acts like the "manager" of CPU.</a:t>
            </a:r>
          </a:p>
        </p:txBody>
      </p:sp>
    </p:spTree>
    <p:extLst>
      <p:ext uri="{BB962C8B-B14F-4D97-AF65-F5344CB8AC3E}">
        <p14:creationId xmlns:p14="http://schemas.microsoft.com/office/powerpoint/2010/main" val="100047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What is Computer Hardware?</a:t>
            </a:r>
          </a:p>
        </p:txBody>
      </p:sp>
      <p:sp>
        <p:nvSpPr>
          <p:cNvPr id="3" name="Content Placeholder 2"/>
          <p:cNvSpPr>
            <a:spLocks noGrp="1"/>
          </p:cNvSpPr>
          <p:nvPr>
            <p:ph idx="1"/>
          </p:nvPr>
        </p:nvSpPr>
        <p:spPr/>
        <p:txBody>
          <a:bodyPr/>
          <a:lstStyle/>
          <a:p>
            <a:endParaRPr dirty="0"/>
          </a:p>
          <a:p>
            <a:pPr>
              <a:defRPr sz="2000"/>
            </a:pPr>
            <a:r>
              <a:rPr lang="en-US" dirty="0"/>
              <a:t>Every p</a:t>
            </a:r>
            <a:r>
              <a:rPr dirty="0"/>
              <a:t>hysical components of a computer system</a:t>
            </a:r>
          </a:p>
          <a:p>
            <a:pPr>
              <a:defRPr sz="2000"/>
            </a:pPr>
            <a:r>
              <a:rPr dirty="0"/>
              <a:t>Includes input, output, processing, and storage devices</a:t>
            </a:r>
          </a:p>
          <a:p>
            <a:pPr>
              <a:defRPr sz="2000"/>
            </a:pPr>
            <a:r>
              <a:rPr dirty="0"/>
              <a:t>Tangible</a:t>
            </a:r>
            <a:r>
              <a:rPr lang="en-US" dirty="0"/>
              <a:t> (touchable )</a:t>
            </a:r>
            <a:r>
              <a:rPr dirty="0"/>
              <a:t> and visible parts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443D8-68EC-3EFD-D15D-240D260B623C}"/>
              </a:ext>
            </a:extLst>
          </p:cNvPr>
          <p:cNvSpPr>
            <a:spLocks noGrp="1"/>
          </p:cNvSpPr>
          <p:nvPr>
            <p:ph type="title"/>
          </p:nvPr>
        </p:nvSpPr>
        <p:spPr/>
        <p:txBody>
          <a:bodyPr/>
          <a:lstStyle/>
          <a:p>
            <a:r>
              <a:rPr lang="en-US" dirty="0"/>
              <a:t>Register</a:t>
            </a:r>
          </a:p>
        </p:txBody>
      </p:sp>
      <p:sp>
        <p:nvSpPr>
          <p:cNvPr id="3" name="Content Placeholder 2">
            <a:extLst>
              <a:ext uri="{FF2B5EF4-FFF2-40B4-BE49-F238E27FC236}">
                <a16:creationId xmlns:a16="http://schemas.microsoft.com/office/drawing/2014/main" id="{B92C41C9-86F9-DD1D-5088-BCC3EFB63CAF}"/>
              </a:ext>
            </a:extLst>
          </p:cNvPr>
          <p:cNvSpPr>
            <a:spLocks noGrp="1"/>
          </p:cNvSpPr>
          <p:nvPr>
            <p:ph idx="1"/>
          </p:nvPr>
        </p:nvSpPr>
        <p:spPr>
          <a:xfrm>
            <a:off x="540773" y="3510303"/>
            <a:ext cx="7069395" cy="3006598"/>
          </a:xfrm>
        </p:spPr>
        <p:txBody>
          <a:bodyPr>
            <a:normAutofit lnSpcReduction="10000"/>
          </a:bodyPr>
          <a:lstStyle/>
          <a:p>
            <a:r>
              <a:rPr lang="en-US" dirty="0"/>
              <a:t>Very small memory inside CPU.</a:t>
            </a:r>
          </a:p>
          <a:p>
            <a:r>
              <a:rPr lang="en-US" dirty="0"/>
              <a:t>Stores data, instructions temporarily.</a:t>
            </a:r>
          </a:p>
          <a:p>
            <a:r>
              <a:rPr lang="en-US" dirty="0"/>
              <a:t>Very fast read/write access.</a:t>
            </a:r>
          </a:p>
          <a:p>
            <a:r>
              <a:rPr lang="en-US" dirty="0"/>
              <a:t>Examples: </a:t>
            </a:r>
          </a:p>
          <a:p>
            <a:pPr lvl="1"/>
            <a:r>
              <a:rPr lang="en-US" dirty="0"/>
              <a:t>Accumulator, </a:t>
            </a:r>
          </a:p>
          <a:p>
            <a:pPr lvl="1"/>
            <a:r>
              <a:rPr lang="en-US" dirty="0"/>
              <a:t>Instruction Register.</a:t>
            </a:r>
          </a:p>
          <a:p>
            <a:r>
              <a:rPr lang="en-US" dirty="0"/>
              <a:t>Helps CPU execute tasks quickly.</a:t>
            </a:r>
          </a:p>
        </p:txBody>
      </p:sp>
      <p:pic>
        <p:nvPicPr>
          <p:cNvPr id="5" name="Picture 4">
            <a:extLst>
              <a:ext uri="{FF2B5EF4-FFF2-40B4-BE49-F238E27FC236}">
                <a16:creationId xmlns:a16="http://schemas.microsoft.com/office/drawing/2014/main" id="{89772D7A-4611-EB21-71DE-03C5E97E57E1}"/>
              </a:ext>
            </a:extLst>
          </p:cNvPr>
          <p:cNvPicPr>
            <a:picLocks noChangeAspect="1"/>
          </p:cNvPicPr>
          <p:nvPr/>
        </p:nvPicPr>
        <p:blipFill>
          <a:blip r:embed="rId2"/>
          <a:stretch>
            <a:fillRect/>
          </a:stretch>
        </p:blipFill>
        <p:spPr>
          <a:xfrm>
            <a:off x="5310511" y="1475216"/>
            <a:ext cx="3833489" cy="4030849"/>
          </a:xfrm>
          <a:prstGeom prst="rect">
            <a:avLst/>
          </a:prstGeom>
        </p:spPr>
      </p:pic>
      <p:sp>
        <p:nvSpPr>
          <p:cNvPr id="6" name="Content Placeholder 2">
            <a:extLst>
              <a:ext uri="{FF2B5EF4-FFF2-40B4-BE49-F238E27FC236}">
                <a16:creationId xmlns:a16="http://schemas.microsoft.com/office/drawing/2014/main" id="{2866CF86-A520-6D48-E474-7C477BBEDBA2}"/>
              </a:ext>
            </a:extLst>
          </p:cNvPr>
          <p:cNvSpPr txBox="1">
            <a:spLocks/>
          </p:cNvSpPr>
          <p:nvPr/>
        </p:nvSpPr>
        <p:spPr>
          <a:xfrm>
            <a:off x="373625" y="1620437"/>
            <a:ext cx="4729317" cy="23622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b="0" i="0" dirty="0">
                <a:solidFill>
                  <a:srgbClr val="EEF0FF"/>
                </a:solidFill>
                <a:effectLst/>
                <a:latin typeface="Google Sans"/>
              </a:rPr>
              <a:t>CPU registers are </a:t>
            </a:r>
            <a:r>
              <a:rPr lang="en-US" dirty="0"/>
              <a:t>small, high-speed memory locations inside the Central Processing Unit (CPU) used to store data and instructions that are needed for immediate use</a:t>
            </a:r>
            <a:r>
              <a:rPr lang="en-US" b="0" i="0" dirty="0">
                <a:solidFill>
                  <a:srgbClr val="EEF0FF"/>
                </a:solidFill>
                <a:effectLst/>
                <a:latin typeface="Google Sans"/>
              </a:rPr>
              <a:t>.</a:t>
            </a:r>
            <a:endParaRPr lang="en-US" dirty="0"/>
          </a:p>
        </p:txBody>
      </p:sp>
    </p:spTree>
    <p:extLst>
      <p:ext uri="{BB962C8B-B14F-4D97-AF65-F5344CB8AC3E}">
        <p14:creationId xmlns:p14="http://schemas.microsoft.com/office/powerpoint/2010/main" val="1324920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rimary Memory">
            <a:extLst>
              <a:ext uri="{FF2B5EF4-FFF2-40B4-BE49-F238E27FC236}">
                <a16:creationId xmlns:a16="http://schemas.microsoft.com/office/drawing/2014/main" id="{35485C98-71FC-2ACD-8426-0E55B9DA8F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69" b="12324"/>
          <a:stretch/>
        </p:blipFill>
        <p:spPr bwMode="auto">
          <a:xfrm>
            <a:off x="393228" y="2503155"/>
            <a:ext cx="8349557" cy="38484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t>Primary Memory</a:t>
            </a:r>
          </a:p>
        </p:txBody>
      </p:sp>
      <p:sp>
        <p:nvSpPr>
          <p:cNvPr id="3" name="Content Placeholder 2"/>
          <p:cNvSpPr>
            <a:spLocks noGrp="1"/>
          </p:cNvSpPr>
          <p:nvPr>
            <p:ph idx="1"/>
          </p:nvPr>
        </p:nvSpPr>
        <p:spPr>
          <a:xfrm>
            <a:off x="616520" y="926025"/>
            <a:ext cx="7765322" cy="3695136"/>
          </a:xfrm>
        </p:spPr>
        <p:txBody>
          <a:bodyPr/>
          <a:lstStyle/>
          <a:p>
            <a:endParaRPr dirty="0"/>
          </a:p>
          <a:p>
            <a:pPr>
              <a:defRPr sz="2000"/>
            </a:pPr>
            <a:r>
              <a:rPr dirty="0"/>
              <a:t>Stores data temporarily for quick access</a:t>
            </a:r>
          </a:p>
          <a:p>
            <a:pPr>
              <a:defRPr sz="2000"/>
            </a:pPr>
            <a:r>
              <a:rPr dirty="0"/>
              <a:t>Includes RAM, ROM, Cache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193" y="609601"/>
            <a:ext cx="7765321" cy="1326321"/>
          </a:xfrm>
        </p:spPr>
        <p:txBody>
          <a:bodyPr/>
          <a:lstStyle/>
          <a:p>
            <a:r>
              <a:t>RAM vs ROM</a:t>
            </a:r>
          </a:p>
        </p:txBody>
      </p:sp>
      <p:sp>
        <p:nvSpPr>
          <p:cNvPr id="3" name="Content Placeholder 2"/>
          <p:cNvSpPr>
            <a:spLocks noGrp="1"/>
          </p:cNvSpPr>
          <p:nvPr>
            <p:ph idx="1"/>
          </p:nvPr>
        </p:nvSpPr>
        <p:spPr>
          <a:xfrm>
            <a:off x="675640" y="1407806"/>
            <a:ext cx="7765322" cy="3695136"/>
          </a:xfrm>
        </p:spPr>
        <p:txBody>
          <a:bodyPr/>
          <a:lstStyle/>
          <a:p>
            <a:endParaRPr dirty="0"/>
          </a:p>
          <a:p>
            <a:pPr>
              <a:defRPr sz="2000"/>
            </a:pPr>
            <a:r>
              <a:rPr dirty="0"/>
              <a:t>RAM: Volatile, fast, temporary</a:t>
            </a:r>
          </a:p>
          <a:p>
            <a:pPr>
              <a:defRPr sz="2000"/>
            </a:pPr>
            <a:r>
              <a:rPr dirty="0"/>
              <a:t>ROM: Non-volatile, permanent</a:t>
            </a:r>
            <a:endParaRPr lang="en-US" dirty="0"/>
          </a:p>
          <a:p>
            <a:pPr>
              <a:defRPr sz="2000"/>
            </a:pPr>
            <a:r>
              <a:rPr lang="en-US" dirty="0"/>
              <a:t>ROM is created at the time of manufacturing</a:t>
            </a:r>
            <a:endParaRPr dirty="0"/>
          </a:p>
          <a:p>
            <a:pPr>
              <a:defRPr sz="2000"/>
            </a:pPr>
            <a:r>
              <a:rPr dirty="0"/>
              <a:t>RAM is used while working; ROM stores firmware</a:t>
            </a:r>
          </a:p>
        </p:txBody>
      </p:sp>
      <p:graphicFrame>
        <p:nvGraphicFramePr>
          <p:cNvPr id="4" name="Table 3">
            <a:extLst>
              <a:ext uri="{FF2B5EF4-FFF2-40B4-BE49-F238E27FC236}">
                <a16:creationId xmlns:a16="http://schemas.microsoft.com/office/drawing/2014/main" id="{D370A03D-52DF-4059-70BE-D3BA51838CFD}"/>
              </a:ext>
            </a:extLst>
          </p:cNvPr>
          <p:cNvGraphicFramePr>
            <a:graphicFrameLocks noGrp="1"/>
          </p:cNvGraphicFramePr>
          <p:nvPr>
            <p:extLst>
              <p:ext uri="{D42A27DB-BD31-4B8C-83A1-F6EECF244321}">
                <p14:modId xmlns:p14="http://schemas.microsoft.com/office/powerpoint/2010/main" val="2809753649"/>
              </p:ext>
            </p:extLst>
          </p:nvPr>
        </p:nvGraphicFramePr>
        <p:xfrm>
          <a:off x="703038" y="4053839"/>
          <a:ext cx="7764462" cy="2468880"/>
        </p:xfrm>
        <a:graphic>
          <a:graphicData uri="http://schemas.openxmlformats.org/drawingml/2006/table">
            <a:tbl>
              <a:tblPr/>
              <a:tblGrid>
                <a:gridCol w="3882231">
                  <a:extLst>
                    <a:ext uri="{9D8B030D-6E8A-4147-A177-3AD203B41FA5}">
                      <a16:colId xmlns:a16="http://schemas.microsoft.com/office/drawing/2014/main" val="2649642628"/>
                    </a:ext>
                  </a:extLst>
                </a:gridCol>
                <a:gridCol w="3882231">
                  <a:extLst>
                    <a:ext uri="{9D8B030D-6E8A-4147-A177-3AD203B41FA5}">
                      <a16:colId xmlns:a16="http://schemas.microsoft.com/office/drawing/2014/main" val="4103375618"/>
                    </a:ext>
                  </a:extLst>
                </a:gridCol>
              </a:tblGrid>
              <a:tr h="365760">
                <a:tc>
                  <a:txBody>
                    <a:bodyPr/>
                    <a:lstStyle/>
                    <a:p>
                      <a:r>
                        <a:rPr lang="en-US" sz="1800" b="1">
                          <a:solidFill>
                            <a:schemeClr val="accent6">
                              <a:lumMod val="75000"/>
                            </a:schemeClr>
                          </a:solidFill>
                          <a:effectLst>
                            <a:outerShdw blurRad="38100" dist="38100" dir="2700000" algn="tl">
                              <a:srgbClr val="000000">
                                <a:alpha val="43137"/>
                              </a:srgbClr>
                            </a:outerShdw>
                          </a:effectLst>
                        </a:rPr>
                        <a:t>RAM</a:t>
                      </a:r>
                    </a:p>
                  </a:txBody>
                  <a:tcPr anchor="ctr">
                    <a:lnL>
                      <a:noFill/>
                    </a:lnL>
                    <a:lnR>
                      <a:noFill/>
                    </a:lnR>
                    <a:lnT>
                      <a:noFill/>
                    </a:lnT>
                    <a:lnB>
                      <a:noFill/>
                    </a:lnB>
                    <a:noFill/>
                  </a:tcPr>
                </a:tc>
                <a:tc>
                  <a:txBody>
                    <a:bodyPr/>
                    <a:lstStyle/>
                    <a:p>
                      <a:r>
                        <a:rPr lang="en-US" sz="1800" b="1">
                          <a:solidFill>
                            <a:schemeClr val="accent1">
                              <a:lumMod val="75000"/>
                            </a:schemeClr>
                          </a:solidFill>
                          <a:effectLst>
                            <a:outerShdw blurRad="38100" dist="38100" dir="2700000" algn="tl">
                              <a:srgbClr val="000000">
                                <a:alpha val="43137"/>
                              </a:srgbClr>
                            </a:outerShdw>
                          </a:effectLst>
                        </a:rPr>
                        <a:t>ROM</a:t>
                      </a:r>
                    </a:p>
                  </a:txBody>
                  <a:tcPr anchor="ctr">
                    <a:lnL>
                      <a:noFill/>
                    </a:lnL>
                    <a:lnR>
                      <a:noFill/>
                    </a:lnR>
                    <a:lnT>
                      <a:noFill/>
                    </a:lnT>
                    <a:lnB>
                      <a:noFill/>
                    </a:lnB>
                    <a:noFill/>
                  </a:tcPr>
                </a:tc>
                <a:extLst>
                  <a:ext uri="{0D108BD9-81ED-4DB2-BD59-A6C34878D82A}">
                    <a16:rowId xmlns:a16="http://schemas.microsoft.com/office/drawing/2014/main" val="1495393382"/>
                  </a:ext>
                </a:extLst>
              </a:tr>
              <a:tr h="365760">
                <a:tc>
                  <a:txBody>
                    <a:bodyPr/>
                    <a:lstStyle/>
                    <a:p>
                      <a:r>
                        <a:rPr lang="en-US" sz="1800" b="1">
                          <a:solidFill>
                            <a:schemeClr val="accent6">
                              <a:lumMod val="75000"/>
                            </a:schemeClr>
                          </a:solidFill>
                          <a:effectLst>
                            <a:outerShdw blurRad="38100" dist="38100" dir="2700000" algn="tl">
                              <a:srgbClr val="000000">
                                <a:alpha val="43137"/>
                              </a:srgbClr>
                            </a:outerShdw>
                          </a:effectLst>
                        </a:rPr>
                        <a:t>Temporary memory</a:t>
                      </a:r>
                    </a:p>
                  </a:txBody>
                  <a:tcPr anchor="ctr">
                    <a:lnL>
                      <a:noFill/>
                    </a:lnL>
                    <a:lnR>
                      <a:noFill/>
                    </a:lnR>
                    <a:lnT>
                      <a:noFill/>
                    </a:lnT>
                    <a:lnB>
                      <a:noFill/>
                    </a:lnB>
                    <a:noFill/>
                  </a:tcPr>
                </a:tc>
                <a:tc>
                  <a:txBody>
                    <a:bodyPr/>
                    <a:lstStyle/>
                    <a:p>
                      <a:r>
                        <a:rPr lang="en-US" sz="1800" b="1">
                          <a:solidFill>
                            <a:schemeClr val="accent1">
                              <a:lumMod val="75000"/>
                            </a:schemeClr>
                          </a:solidFill>
                          <a:effectLst>
                            <a:outerShdw blurRad="38100" dist="38100" dir="2700000" algn="tl">
                              <a:srgbClr val="000000">
                                <a:alpha val="43137"/>
                              </a:srgbClr>
                            </a:outerShdw>
                          </a:effectLst>
                        </a:rPr>
                        <a:t>Permanent memory</a:t>
                      </a:r>
                    </a:p>
                  </a:txBody>
                  <a:tcPr anchor="ctr">
                    <a:lnL>
                      <a:noFill/>
                    </a:lnL>
                    <a:lnR>
                      <a:noFill/>
                    </a:lnR>
                    <a:lnT>
                      <a:noFill/>
                    </a:lnT>
                    <a:lnB>
                      <a:noFill/>
                    </a:lnB>
                    <a:noFill/>
                  </a:tcPr>
                </a:tc>
                <a:extLst>
                  <a:ext uri="{0D108BD9-81ED-4DB2-BD59-A6C34878D82A}">
                    <a16:rowId xmlns:a16="http://schemas.microsoft.com/office/drawing/2014/main" val="3599525240"/>
                  </a:ext>
                </a:extLst>
              </a:tr>
              <a:tr h="365760">
                <a:tc>
                  <a:txBody>
                    <a:bodyPr/>
                    <a:lstStyle/>
                    <a:p>
                      <a:r>
                        <a:rPr lang="en-US" sz="1800" b="1">
                          <a:solidFill>
                            <a:schemeClr val="accent6">
                              <a:lumMod val="75000"/>
                            </a:schemeClr>
                          </a:solidFill>
                          <a:effectLst>
                            <a:outerShdw blurRad="38100" dist="38100" dir="2700000" algn="tl">
                              <a:srgbClr val="000000">
                                <a:alpha val="43137"/>
                              </a:srgbClr>
                            </a:outerShdw>
                          </a:effectLst>
                        </a:rPr>
                        <a:t>Data is lost when power is off</a:t>
                      </a:r>
                    </a:p>
                  </a:txBody>
                  <a:tcPr anchor="ctr">
                    <a:lnL>
                      <a:noFill/>
                    </a:lnL>
                    <a:lnR>
                      <a:noFill/>
                    </a:lnR>
                    <a:lnT>
                      <a:noFill/>
                    </a:lnT>
                    <a:lnB>
                      <a:noFill/>
                    </a:lnB>
                    <a:noFill/>
                  </a:tcPr>
                </a:tc>
                <a:tc>
                  <a:txBody>
                    <a:bodyPr/>
                    <a:lstStyle/>
                    <a:p>
                      <a:r>
                        <a:rPr lang="en-US" sz="1800" b="1">
                          <a:solidFill>
                            <a:schemeClr val="accent1">
                              <a:lumMod val="75000"/>
                            </a:schemeClr>
                          </a:solidFill>
                          <a:effectLst>
                            <a:outerShdw blurRad="38100" dist="38100" dir="2700000" algn="tl">
                              <a:srgbClr val="000000">
                                <a:alpha val="43137"/>
                              </a:srgbClr>
                            </a:outerShdw>
                          </a:effectLst>
                        </a:rPr>
                        <a:t>Data stays even after power off</a:t>
                      </a:r>
                    </a:p>
                  </a:txBody>
                  <a:tcPr anchor="ctr">
                    <a:lnL>
                      <a:noFill/>
                    </a:lnL>
                    <a:lnR>
                      <a:noFill/>
                    </a:lnR>
                    <a:lnT>
                      <a:noFill/>
                    </a:lnT>
                    <a:lnB>
                      <a:noFill/>
                    </a:lnB>
                    <a:noFill/>
                  </a:tcPr>
                </a:tc>
                <a:extLst>
                  <a:ext uri="{0D108BD9-81ED-4DB2-BD59-A6C34878D82A}">
                    <a16:rowId xmlns:a16="http://schemas.microsoft.com/office/drawing/2014/main" val="83760392"/>
                  </a:ext>
                </a:extLst>
              </a:tr>
              <a:tr h="365760">
                <a:tc>
                  <a:txBody>
                    <a:bodyPr/>
                    <a:lstStyle/>
                    <a:p>
                      <a:r>
                        <a:rPr lang="en-US" sz="1800" b="1">
                          <a:solidFill>
                            <a:schemeClr val="accent6">
                              <a:lumMod val="75000"/>
                            </a:schemeClr>
                          </a:solidFill>
                          <a:effectLst>
                            <a:outerShdw blurRad="38100" dist="38100" dir="2700000" algn="tl">
                              <a:srgbClr val="000000">
                                <a:alpha val="43137"/>
                              </a:srgbClr>
                            </a:outerShdw>
                          </a:effectLst>
                        </a:rPr>
                        <a:t>Read and write both possible</a:t>
                      </a:r>
                    </a:p>
                  </a:txBody>
                  <a:tcPr anchor="ctr">
                    <a:lnL>
                      <a:noFill/>
                    </a:lnL>
                    <a:lnR>
                      <a:noFill/>
                    </a:lnR>
                    <a:lnT>
                      <a:noFill/>
                    </a:lnT>
                    <a:lnB>
                      <a:noFill/>
                    </a:lnB>
                    <a:noFill/>
                  </a:tcPr>
                </a:tc>
                <a:tc>
                  <a:txBody>
                    <a:bodyPr/>
                    <a:lstStyle/>
                    <a:p>
                      <a:r>
                        <a:rPr lang="en-US" sz="1800" b="1">
                          <a:solidFill>
                            <a:schemeClr val="accent1">
                              <a:lumMod val="75000"/>
                            </a:schemeClr>
                          </a:solidFill>
                          <a:effectLst>
                            <a:outerShdw blurRad="38100" dist="38100" dir="2700000" algn="tl">
                              <a:srgbClr val="000000">
                                <a:alpha val="43137"/>
                              </a:srgbClr>
                            </a:outerShdw>
                          </a:effectLst>
                        </a:rPr>
                        <a:t>Only read is allowed</a:t>
                      </a:r>
                    </a:p>
                  </a:txBody>
                  <a:tcPr anchor="ctr">
                    <a:lnL>
                      <a:noFill/>
                    </a:lnL>
                    <a:lnR>
                      <a:noFill/>
                    </a:lnR>
                    <a:lnT>
                      <a:noFill/>
                    </a:lnT>
                    <a:lnB>
                      <a:noFill/>
                    </a:lnB>
                    <a:noFill/>
                  </a:tcPr>
                </a:tc>
                <a:extLst>
                  <a:ext uri="{0D108BD9-81ED-4DB2-BD59-A6C34878D82A}">
                    <a16:rowId xmlns:a16="http://schemas.microsoft.com/office/drawing/2014/main" val="2448107362"/>
                  </a:ext>
                </a:extLst>
              </a:tr>
              <a:tr h="365760">
                <a:tc>
                  <a:txBody>
                    <a:bodyPr/>
                    <a:lstStyle/>
                    <a:p>
                      <a:r>
                        <a:rPr lang="en-US" sz="1800" b="1">
                          <a:solidFill>
                            <a:schemeClr val="accent6">
                              <a:lumMod val="75000"/>
                            </a:schemeClr>
                          </a:solidFill>
                          <a:effectLst>
                            <a:outerShdw blurRad="38100" dist="38100" dir="2700000" algn="tl">
                              <a:srgbClr val="000000">
                                <a:alpha val="43137"/>
                              </a:srgbClr>
                            </a:outerShdw>
                          </a:effectLst>
                        </a:rPr>
                        <a:t>Stores data currently in use</a:t>
                      </a:r>
                    </a:p>
                  </a:txBody>
                  <a:tcPr anchor="ctr">
                    <a:lnL>
                      <a:noFill/>
                    </a:lnL>
                    <a:lnR>
                      <a:noFill/>
                    </a:lnR>
                    <a:lnT>
                      <a:noFill/>
                    </a:lnT>
                    <a:lnB>
                      <a:noFill/>
                    </a:lnB>
                    <a:noFill/>
                  </a:tcPr>
                </a:tc>
                <a:tc>
                  <a:txBody>
                    <a:bodyPr/>
                    <a:lstStyle/>
                    <a:p>
                      <a:r>
                        <a:rPr lang="en-US" sz="1800" b="1">
                          <a:solidFill>
                            <a:schemeClr val="accent1">
                              <a:lumMod val="75000"/>
                            </a:schemeClr>
                          </a:solidFill>
                          <a:effectLst>
                            <a:outerShdw blurRad="38100" dist="38100" dir="2700000" algn="tl">
                              <a:srgbClr val="000000">
                                <a:alpha val="43137"/>
                              </a:srgbClr>
                            </a:outerShdw>
                          </a:effectLst>
                        </a:rPr>
                        <a:t>Stores firmware/instructions</a:t>
                      </a:r>
                    </a:p>
                  </a:txBody>
                  <a:tcPr anchor="ctr">
                    <a:lnL>
                      <a:noFill/>
                    </a:lnL>
                    <a:lnR>
                      <a:noFill/>
                    </a:lnR>
                    <a:lnT>
                      <a:noFill/>
                    </a:lnT>
                    <a:lnB>
                      <a:noFill/>
                    </a:lnB>
                    <a:noFill/>
                  </a:tcPr>
                </a:tc>
                <a:extLst>
                  <a:ext uri="{0D108BD9-81ED-4DB2-BD59-A6C34878D82A}">
                    <a16:rowId xmlns:a16="http://schemas.microsoft.com/office/drawing/2014/main" val="580544186"/>
                  </a:ext>
                </a:extLst>
              </a:tr>
              <a:tr h="365760">
                <a:tc>
                  <a:txBody>
                    <a:bodyPr/>
                    <a:lstStyle/>
                    <a:p>
                      <a:r>
                        <a:rPr lang="en-US" sz="1800" b="1" dirty="0">
                          <a:solidFill>
                            <a:schemeClr val="accent6">
                              <a:lumMod val="75000"/>
                            </a:schemeClr>
                          </a:solidFill>
                          <a:effectLst>
                            <a:outerShdw blurRad="38100" dist="38100" dir="2700000" algn="tl">
                              <a:srgbClr val="000000">
                                <a:alpha val="43137"/>
                              </a:srgbClr>
                            </a:outerShdw>
                          </a:effectLst>
                        </a:rPr>
                        <a:t>Faster and supports multitasking</a:t>
                      </a:r>
                    </a:p>
                  </a:txBody>
                  <a:tcPr anchor="ctr">
                    <a:lnL>
                      <a:noFill/>
                    </a:lnL>
                    <a:lnR>
                      <a:noFill/>
                    </a:lnR>
                    <a:lnT>
                      <a:noFill/>
                    </a:lnT>
                    <a:lnB>
                      <a:noFill/>
                    </a:lnB>
                    <a:noFill/>
                  </a:tcPr>
                </a:tc>
                <a:tc>
                  <a:txBody>
                    <a:bodyPr/>
                    <a:lstStyle/>
                    <a:p>
                      <a:r>
                        <a:rPr lang="en-US" sz="1800" b="1" dirty="0">
                          <a:solidFill>
                            <a:schemeClr val="accent1">
                              <a:lumMod val="75000"/>
                            </a:schemeClr>
                          </a:solidFill>
                          <a:effectLst>
                            <a:outerShdw blurRad="38100" dist="38100" dir="2700000" algn="tl">
                              <a:srgbClr val="000000">
                                <a:alpha val="43137"/>
                              </a:srgbClr>
                            </a:outerShdw>
                          </a:effectLst>
                        </a:rPr>
                        <a:t>Slower and fixed content</a:t>
                      </a:r>
                    </a:p>
                  </a:txBody>
                  <a:tcPr anchor="ctr">
                    <a:lnL>
                      <a:noFill/>
                    </a:lnL>
                    <a:lnR>
                      <a:noFill/>
                    </a:lnR>
                    <a:lnT>
                      <a:noFill/>
                    </a:lnT>
                    <a:lnB>
                      <a:noFill/>
                    </a:lnB>
                    <a:noFill/>
                  </a:tcPr>
                </a:tc>
                <a:extLst>
                  <a:ext uri="{0D108BD9-81ED-4DB2-BD59-A6C34878D82A}">
                    <a16:rowId xmlns:a16="http://schemas.microsoft.com/office/drawing/2014/main" val="139078297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Cache Memory</a:t>
            </a:r>
          </a:p>
        </p:txBody>
      </p:sp>
      <p:sp>
        <p:nvSpPr>
          <p:cNvPr id="3" name="Content Placeholder 2"/>
          <p:cNvSpPr>
            <a:spLocks noGrp="1"/>
          </p:cNvSpPr>
          <p:nvPr>
            <p:ph idx="1"/>
          </p:nvPr>
        </p:nvSpPr>
        <p:spPr/>
        <p:txBody>
          <a:bodyPr/>
          <a:lstStyle/>
          <a:p>
            <a:endParaRPr dirty="0">
              <a:solidFill>
                <a:schemeClr val="accent5">
                  <a:lumMod val="60000"/>
                  <a:lumOff val="40000"/>
                </a:schemeClr>
              </a:solidFill>
            </a:endParaRPr>
          </a:p>
          <a:p>
            <a:pPr>
              <a:defRPr sz="2000"/>
            </a:pPr>
            <a:r>
              <a:rPr dirty="0">
                <a:solidFill>
                  <a:schemeClr val="accent5">
                    <a:lumMod val="60000"/>
                    <a:lumOff val="40000"/>
                  </a:schemeClr>
                </a:solidFill>
              </a:rPr>
              <a:t>Small, fast memory near CPU</a:t>
            </a:r>
          </a:p>
          <a:p>
            <a:pPr>
              <a:defRPr sz="2000"/>
            </a:pPr>
            <a:r>
              <a:rPr dirty="0">
                <a:solidFill>
                  <a:schemeClr val="accent5">
                    <a:lumMod val="60000"/>
                    <a:lumOff val="40000"/>
                  </a:schemeClr>
                </a:solidFill>
              </a:rPr>
              <a:t>Stores frequently used data for quick access</a:t>
            </a:r>
          </a:p>
        </p:txBody>
      </p:sp>
      <p:pic>
        <p:nvPicPr>
          <p:cNvPr id="8194" name="Picture 2" descr="Wisemonkeys">
            <a:extLst>
              <a:ext uri="{FF2B5EF4-FFF2-40B4-BE49-F238E27FC236}">
                <a16:creationId xmlns:a16="http://schemas.microsoft.com/office/drawing/2014/main" id="{3B9ACA54-BAA0-1088-ECA2-E7C9415D4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43" y="3608386"/>
            <a:ext cx="8160774" cy="26400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Secondary Memory</a:t>
            </a:r>
          </a:p>
        </p:txBody>
      </p:sp>
      <p:sp>
        <p:nvSpPr>
          <p:cNvPr id="3" name="Content Placeholder 2"/>
          <p:cNvSpPr>
            <a:spLocks noGrp="1"/>
          </p:cNvSpPr>
          <p:nvPr>
            <p:ph idx="1"/>
          </p:nvPr>
        </p:nvSpPr>
        <p:spPr>
          <a:xfrm>
            <a:off x="685346" y="994851"/>
            <a:ext cx="7765322" cy="3695136"/>
          </a:xfrm>
        </p:spPr>
        <p:txBody>
          <a:bodyPr/>
          <a:lstStyle/>
          <a:p>
            <a:endParaRPr dirty="0"/>
          </a:p>
          <a:p>
            <a:pPr>
              <a:defRPr sz="2000"/>
            </a:pPr>
            <a:r>
              <a:rPr dirty="0"/>
              <a:t>Stores data permanently</a:t>
            </a:r>
          </a:p>
          <a:p>
            <a:pPr>
              <a:defRPr sz="2000"/>
            </a:pPr>
            <a:r>
              <a:rPr dirty="0"/>
              <a:t>Includes magnetic, optical, and flash memory</a:t>
            </a:r>
          </a:p>
        </p:txBody>
      </p:sp>
      <p:pic>
        <p:nvPicPr>
          <p:cNvPr id="9218" name="Picture 2">
            <a:extLst>
              <a:ext uri="{FF2B5EF4-FFF2-40B4-BE49-F238E27FC236}">
                <a16:creationId xmlns:a16="http://schemas.microsoft.com/office/drawing/2014/main" id="{FFB3D041-098B-43CE-1630-EE09B16EEB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80" b="12582"/>
          <a:stretch/>
        </p:blipFill>
        <p:spPr bwMode="auto">
          <a:xfrm>
            <a:off x="1160206" y="2496633"/>
            <a:ext cx="7443020" cy="41776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Magnetic &amp; Optical Storage</a:t>
            </a:r>
          </a:p>
        </p:txBody>
      </p:sp>
      <p:sp>
        <p:nvSpPr>
          <p:cNvPr id="3" name="Content Placeholder 2"/>
          <p:cNvSpPr>
            <a:spLocks noGrp="1"/>
          </p:cNvSpPr>
          <p:nvPr>
            <p:ph idx="1"/>
          </p:nvPr>
        </p:nvSpPr>
        <p:spPr>
          <a:xfrm>
            <a:off x="557526" y="1054224"/>
            <a:ext cx="7765322" cy="3695136"/>
          </a:xfrm>
        </p:spPr>
        <p:txBody>
          <a:bodyPr/>
          <a:lstStyle/>
          <a:p>
            <a:endParaRPr dirty="0"/>
          </a:p>
          <a:p>
            <a:pPr>
              <a:defRPr sz="2000"/>
            </a:pPr>
            <a:r>
              <a:rPr dirty="0"/>
              <a:t>Magnetic: Hard disk, magnetic tape</a:t>
            </a:r>
          </a:p>
          <a:p>
            <a:pPr>
              <a:defRPr sz="2000"/>
            </a:pPr>
            <a:r>
              <a:rPr dirty="0"/>
              <a:t>Optical: CD-ROM, CD-RW, DVD-ROM</a:t>
            </a:r>
          </a:p>
        </p:txBody>
      </p:sp>
      <p:pic>
        <p:nvPicPr>
          <p:cNvPr id="10242" name="Picture 2">
            <a:extLst>
              <a:ext uri="{FF2B5EF4-FFF2-40B4-BE49-F238E27FC236}">
                <a16:creationId xmlns:a16="http://schemas.microsoft.com/office/drawing/2014/main" id="{9084C542-C3BF-E8DD-372A-79B1CDFBE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592" y="2627006"/>
            <a:ext cx="6944829" cy="39550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01D2B-E42E-38D3-2B74-D6FD3401EBC6}"/>
              </a:ext>
            </a:extLst>
          </p:cNvPr>
          <p:cNvSpPr>
            <a:spLocks noGrp="1"/>
          </p:cNvSpPr>
          <p:nvPr>
            <p:ph type="title"/>
          </p:nvPr>
        </p:nvSpPr>
        <p:spPr/>
        <p:txBody>
          <a:bodyPr/>
          <a:lstStyle/>
          <a:p>
            <a:r>
              <a:rPr lang="en-US" dirty="0"/>
              <a:t>Cd rom</a:t>
            </a:r>
            <a:br>
              <a:rPr lang="en-US" dirty="0"/>
            </a:br>
            <a:endParaRPr lang="en-US" dirty="0"/>
          </a:p>
        </p:txBody>
      </p:sp>
      <p:pic>
        <p:nvPicPr>
          <p:cNvPr id="5" name="Picture 4">
            <a:extLst>
              <a:ext uri="{FF2B5EF4-FFF2-40B4-BE49-F238E27FC236}">
                <a16:creationId xmlns:a16="http://schemas.microsoft.com/office/drawing/2014/main" id="{A42D4D86-3BD3-D357-6053-C0ED1D7A1F92}"/>
              </a:ext>
            </a:extLst>
          </p:cNvPr>
          <p:cNvPicPr>
            <a:picLocks noChangeAspect="1"/>
          </p:cNvPicPr>
          <p:nvPr/>
        </p:nvPicPr>
        <p:blipFill>
          <a:blip r:embed="rId2"/>
          <a:stretch>
            <a:fillRect/>
          </a:stretch>
        </p:blipFill>
        <p:spPr>
          <a:xfrm>
            <a:off x="880910" y="1272761"/>
            <a:ext cx="7374194" cy="2012182"/>
          </a:xfrm>
          <a:prstGeom prst="rect">
            <a:avLst/>
          </a:prstGeom>
        </p:spPr>
      </p:pic>
      <p:pic>
        <p:nvPicPr>
          <p:cNvPr id="1026" name="Picture 2" descr="OSGEAR Desktop PC Internal DVDRW SATA ...">
            <a:extLst>
              <a:ext uri="{FF2B5EF4-FFF2-40B4-BE49-F238E27FC236}">
                <a16:creationId xmlns:a16="http://schemas.microsoft.com/office/drawing/2014/main" id="{D558BAE3-9B6E-62BF-03C1-BE07019DB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912" y="3284943"/>
            <a:ext cx="4541888" cy="3388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456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454E-EBD9-AABC-E739-CE6B40392A5F}"/>
              </a:ext>
            </a:extLst>
          </p:cNvPr>
          <p:cNvSpPr>
            <a:spLocks noGrp="1"/>
          </p:cNvSpPr>
          <p:nvPr>
            <p:ph type="title"/>
          </p:nvPr>
        </p:nvSpPr>
        <p:spPr>
          <a:xfrm>
            <a:off x="439541" y="19666"/>
            <a:ext cx="7765321" cy="1326321"/>
          </a:xfrm>
        </p:spPr>
        <p:txBody>
          <a:bodyPr/>
          <a:lstStyle/>
          <a:p>
            <a:r>
              <a:rPr lang="en-US" dirty="0"/>
              <a:t>Cd - </a:t>
            </a:r>
            <a:r>
              <a:rPr lang="en-US" dirty="0" err="1"/>
              <a:t>rw</a:t>
            </a:r>
            <a:endParaRPr lang="en-US" dirty="0"/>
          </a:p>
        </p:txBody>
      </p:sp>
      <p:pic>
        <p:nvPicPr>
          <p:cNvPr id="2050" name="Picture 2" descr="Buy CD-RW 12x |CD Recordable ...">
            <a:extLst>
              <a:ext uri="{FF2B5EF4-FFF2-40B4-BE49-F238E27FC236}">
                <a16:creationId xmlns:a16="http://schemas.microsoft.com/office/drawing/2014/main" id="{3E15B1F3-F870-B4A1-E482-0B4BE5D38B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639" y="2810672"/>
            <a:ext cx="4743425" cy="36976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A2E4A-167F-F201-8183-8017D0DBA5D9}"/>
              </a:ext>
            </a:extLst>
          </p:cNvPr>
          <p:cNvSpPr txBox="1"/>
          <p:nvPr/>
        </p:nvSpPr>
        <p:spPr>
          <a:xfrm>
            <a:off x="993058" y="1425677"/>
            <a:ext cx="6985662" cy="1384995"/>
          </a:xfrm>
          <a:prstGeom prst="rect">
            <a:avLst/>
          </a:prstGeom>
          <a:noFill/>
        </p:spPr>
        <p:txBody>
          <a:bodyPr wrap="square" rtlCol="0">
            <a:spAutoFit/>
          </a:bodyPr>
          <a:lstStyle/>
          <a:p>
            <a:r>
              <a:rPr lang="en-US" sz="2800" b="0" i="0" dirty="0">
                <a:solidFill>
                  <a:srgbClr val="ECECEC"/>
                </a:solidFill>
                <a:effectLst/>
                <a:latin typeface="Google Sans"/>
              </a:rPr>
              <a:t>a blank compact disc that can be recorded, </a:t>
            </a:r>
            <a:r>
              <a:rPr lang="en-US" sz="2800" b="0" i="0" u="none" strike="noStrike" dirty="0">
                <a:solidFill>
                  <a:srgbClr val="ECECEC"/>
                </a:solidFill>
                <a:effectLst/>
                <a:latin typeface="Google Sans"/>
                <a:hlinkClick r:id="rId3"/>
              </a:rPr>
              <a:t>erased</a:t>
            </a:r>
            <a:r>
              <a:rPr lang="en-US" sz="2800" b="0" i="0" dirty="0">
                <a:solidFill>
                  <a:srgbClr val="ECECEC"/>
                </a:solidFill>
                <a:effectLst/>
                <a:latin typeface="Google Sans"/>
              </a:rPr>
              <a:t>, and </a:t>
            </a:r>
            <a:r>
              <a:rPr lang="en-US" sz="2800" b="0" i="0" u="none" strike="noStrike" dirty="0">
                <a:solidFill>
                  <a:srgbClr val="ECECEC"/>
                </a:solidFill>
                <a:effectLst/>
                <a:latin typeface="Google Sans"/>
                <a:hlinkClick r:id="rId4"/>
              </a:rPr>
              <a:t>rerecorded</a:t>
            </a:r>
            <a:r>
              <a:rPr lang="en-US" sz="2800" b="0" i="0" dirty="0">
                <a:solidFill>
                  <a:srgbClr val="ECECEC"/>
                </a:solidFill>
                <a:effectLst/>
                <a:latin typeface="Google Sans"/>
              </a:rPr>
              <a:t> many times.</a:t>
            </a:r>
          </a:p>
          <a:p>
            <a:endParaRPr lang="en-US" sz="2800" dirty="0"/>
          </a:p>
        </p:txBody>
      </p:sp>
    </p:spTree>
    <p:extLst>
      <p:ext uri="{BB962C8B-B14F-4D97-AF65-F5344CB8AC3E}">
        <p14:creationId xmlns:p14="http://schemas.microsoft.com/office/powerpoint/2010/main" val="2747762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5EDA-BA6D-A24F-1892-07D9BB35D48E}"/>
              </a:ext>
            </a:extLst>
          </p:cNvPr>
          <p:cNvSpPr>
            <a:spLocks noGrp="1"/>
          </p:cNvSpPr>
          <p:nvPr>
            <p:ph type="title"/>
          </p:nvPr>
        </p:nvSpPr>
        <p:spPr/>
        <p:txBody>
          <a:bodyPr/>
          <a:lstStyle/>
          <a:p>
            <a:r>
              <a:rPr lang="en-US" dirty="0" err="1"/>
              <a:t>Dvd</a:t>
            </a:r>
            <a:r>
              <a:rPr lang="en-US" dirty="0"/>
              <a:t> rom</a:t>
            </a:r>
          </a:p>
        </p:txBody>
      </p:sp>
      <p:pic>
        <p:nvPicPr>
          <p:cNvPr id="6" name="Content Placeholder 5">
            <a:extLst>
              <a:ext uri="{FF2B5EF4-FFF2-40B4-BE49-F238E27FC236}">
                <a16:creationId xmlns:a16="http://schemas.microsoft.com/office/drawing/2014/main" id="{BF2D3C24-CFA7-9BC9-4E50-2E7D83D5554E}"/>
              </a:ext>
            </a:extLst>
          </p:cNvPr>
          <p:cNvPicPr>
            <a:picLocks noGrp="1" noChangeAspect="1"/>
          </p:cNvPicPr>
          <p:nvPr>
            <p:ph idx="1"/>
          </p:nvPr>
        </p:nvPicPr>
        <p:blipFill>
          <a:blip r:embed="rId2"/>
          <a:stretch>
            <a:fillRect/>
          </a:stretch>
        </p:blipFill>
        <p:spPr>
          <a:xfrm>
            <a:off x="694190" y="1574546"/>
            <a:ext cx="7764463" cy="1335648"/>
          </a:xfrm>
          <a:prstGeom prst="rect">
            <a:avLst/>
          </a:prstGeom>
        </p:spPr>
      </p:pic>
      <p:pic>
        <p:nvPicPr>
          <p:cNvPr id="3074" name="Picture 2" descr="Internal Bulk Drive, IDE SPD2417BM/00 ...">
            <a:extLst>
              <a:ext uri="{FF2B5EF4-FFF2-40B4-BE49-F238E27FC236}">
                <a16:creationId xmlns:a16="http://schemas.microsoft.com/office/drawing/2014/main" id="{10ECEFB7-D4C0-A2AE-64BB-7C69CABA6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227" y="3401700"/>
            <a:ext cx="5655545" cy="376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59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4E36-4364-DDB9-5FD6-02485647639A}"/>
              </a:ext>
            </a:extLst>
          </p:cNvPr>
          <p:cNvSpPr>
            <a:spLocks noGrp="1"/>
          </p:cNvSpPr>
          <p:nvPr>
            <p:ph type="title"/>
          </p:nvPr>
        </p:nvSpPr>
        <p:spPr/>
        <p:txBody>
          <a:bodyPr/>
          <a:lstStyle/>
          <a:p>
            <a:r>
              <a:rPr lang="en-US" dirty="0"/>
              <a:t>magnetic and optical storage devices difference</a:t>
            </a:r>
          </a:p>
        </p:txBody>
      </p:sp>
      <p:graphicFrame>
        <p:nvGraphicFramePr>
          <p:cNvPr id="4" name="Content Placeholder 3">
            <a:extLst>
              <a:ext uri="{FF2B5EF4-FFF2-40B4-BE49-F238E27FC236}">
                <a16:creationId xmlns:a16="http://schemas.microsoft.com/office/drawing/2014/main" id="{ABBDAE66-7AEC-F8EE-5337-81D3C5F642F1}"/>
              </a:ext>
            </a:extLst>
          </p:cNvPr>
          <p:cNvGraphicFramePr>
            <a:graphicFrameLocks noGrp="1"/>
          </p:cNvGraphicFramePr>
          <p:nvPr>
            <p:ph idx="1"/>
            <p:extLst>
              <p:ext uri="{D42A27DB-BD31-4B8C-83A1-F6EECF244321}">
                <p14:modId xmlns:p14="http://schemas.microsoft.com/office/powerpoint/2010/main" val="1934785839"/>
              </p:ext>
            </p:extLst>
          </p:nvPr>
        </p:nvGraphicFramePr>
        <p:xfrm>
          <a:off x="685800" y="2434589"/>
          <a:ext cx="7764462" cy="3936711"/>
        </p:xfrm>
        <a:graphic>
          <a:graphicData uri="http://schemas.openxmlformats.org/drawingml/2006/table">
            <a:tbl>
              <a:tblPr/>
              <a:tblGrid>
                <a:gridCol w="3882231">
                  <a:extLst>
                    <a:ext uri="{9D8B030D-6E8A-4147-A177-3AD203B41FA5}">
                      <a16:colId xmlns:a16="http://schemas.microsoft.com/office/drawing/2014/main" val="2096102774"/>
                    </a:ext>
                  </a:extLst>
                </a:gridCol>
                <a:gridCol w="3882231">
                  <a:extLst>
                    <a:ext uri="{9D8B030D-6E8A-4147-A177-3AD203B41FA5}">
                      <a16:colId xmlns:a16="http://schemas.microsoft.com/office/drawing/2014/main" val="3344061951"/>
                    </a:ext>
                  </a:extLst>
                </a:gridCol>
              </a:tblGrid>
              <a:tr h="477177">
                <a:tc>
                  <a:txBody>
                    <a:bodyPr/>
                    <a:lstStyle/>
                    <a:p>
                      <a:r>
                        <a:rPr lang="en-US" sz="1800" b="1"/>
                        <a:t>Magnetic Storage</a:t>
                      </a:r>
                      <a:endParaRPr lang="en-US" sz="1800"/>
                    </a:p>
                  </a:txBody>
                  <a:tcPr anchor="ctr">
                    <a:lnL>
                      <a:noFill/>
                    </a:lnL>
                    <a:lnR>
                      <a:noFill/>
                    </a:lnR>
                    <a:lnT>
                      <a:noFill/>
                    </a:lnT>
                    <a:lnB>
                      <a:noFill/>
                    </a:lnB>
                    <a:noFill/>
                  </a:tcPr>
                </a:tc>
                <a:tc>
                  <a:txBody>
                    <a:bodyPr/>
                    <a:lstStyle/>
                    <a:p>
                      <a:r>
                        <a:rPr lang="en-US" sz="1800" b="1"/>
                        <a:t>Optical Storage</a:t>
                      </a:r>
                      <a:endParaRPr lang="en-US" sz="1800"/>
                    </a:p>
                  </a:txBody>
                  <a:tcPr anchor="ctr">
                    <a:lnL>
                      <a:noFill/>
                    </a:lnL>
                    <a:lnR>
                      <a:noFill/>
                    </a:lnR>
                    <a:lnT>
                      <a:noFill/>
                    </a:lnT>
                    <a:lnB>
                      <a:noFill/>
                    </a:lnB>
                    <a:noFill/>
                  </a:tcPr>
                </a:tc>
                <a:extLst>
                  <a:ext uri="{0D108BD9-81ED-4DB2-BD59-A6C34878D82A}">
                    <a16:rowId xmlns:a16="http://schemas.microsoft.com/office/drawing/2014/main" val="3354959322"/>
                  </a:ext>
                </a:extLst>
              </a:tr>
              <a:tr h="835060">
                <a:tc>
                  <a:txBody>
                    <a:bodyPr/>
                    <a:lstStyle/>
                    <a:p>
                      <a:r>
                        <a:rPr lang="en-US" sz="1800"/>
                        <a:t>Uses magnetic fields to store data</a:t>
                      </a:r>
                    </a:p>
                  </a:txBody>
                  <a:tcPr anchor="ctr">
                    <a:lnL>
                      <a:noFill/>
                    </a:lnL>
                    <a:lnR>
                      <a:noFill/>
                    </a:lnR>
                    <a:lnT>
                      <a:noFill/>
                    </a:lnT>
                    <a:lnB>
                      <a:noFill/>
                    </a:lnB>
                    <a:noFill/>
                  </a:tcPr>
                </a:tc>
                <a:tc>
                  <a:txBody>
                    <a:bodyPr/>
                    <a:lstStyle/>
                    <a:p>
                      <a:r>
                        <a:rPr lang="en-US" sz="1800"/>
                        <a:t>Uses laser technology to read/write data</a:t>
                      </a:r>
                    </a:p>
                  </a:txBody>
                  <a:tcPr anchor="ctr">
                    <a:lnL>
                      <a:noFill/>
                    </a:lnL>
                    <a:lnR>
                      <a:noFill/>
                    </a:lnR>
                    <a:lnT>
                      <a:noFill/>
                    </a:lnT>
                    <a:lnB>
                      <a:noFill/>
                    </a:lnB>
                    <a:noFill/>
                  </a:tcPr>
                </a:tc>
                <a:extLst>
                  <a:ext uri="{0D108BD9-81ED-4DB2-BD59-A6C34878D82A}">
                    <a16:rowId xmlns:a16="http://schemas.microsoft.com/office/drawing/2014/main" val="1285796131"/>
                  </a:ext>
                </a:extLst>
              </a:tr>
              <a:tr h="835060">
                <a:tc>
                  <a:txBody>
                    <a:bodyPr/>
                    <a:lstStyle/>
                    <a:p>
                      <a:r>
                        <a:rPr lang="en-US" sz="1800"/>
                        <a:t>Examples: Hard Disk, Magnetic Tape</a:t>
                      </a:r>
                    </a:p>
                  </a:txBody>
                  <a:tcPr anchor="ctr">
                    <a:lnL>
                      <a:noFill/>
                    </a:lnL>
                    <a:lnR>
                      <a:noFill/>
                    </a:lnR>
                    <a:lnT>
                      <a:noFill/>
                    </a:lnT>
                    <a:lnB>
                      <a:noFill/>
                    </a:lnB>
                    <a:noFill/>
                  </a:tcPr>
                </a:tc>
                <a:tc>
                  <a:txBody>
                    <a:bodyPr/>
                    <a:lstStyle/>
                    <a:p>
                      <a:r>
                        <a:rPr lang="en-US" sz="1800"/>
                        <a:t>Examples: CD, DVD, Blu-ray</a:t>
                      </a:r>
                    </a:p>
                  </a:txBody>
                  <a:tcPr anchor="ctr">
                    <a:lnL>
                      <a:noFill/>
                    </a:lnL>
                    <a:lnR>
                      <a:noFill/>
                    </a:lnR>
                    <a:lnT>
                      <a:noFill/>
                    </a:lnT>
                    <a:lnB>
                      <a:noFill/>
                    </a:lnB>
                    <a:noFill/>
                  </a:tcPr>
                </a:tc>
                <a:extLst>
                  <a:ext uri="{0D108BD9-81ED-4DB2-BD59-A6C34878D82A}">
                    <a16:rowId xmlns:a16="http://schemas.microsoft.com/office/drawing/2014/main" val="264842351"/>
                  </a:ext>
                </a:extLst>
              </a:tr>
              <a:tr h="477177">
                <a:tc>
                  <a:txBody>
                    <a:bodyPr/>
                    <a:lstStyle/>
                    <a:p>
                      <a:r>
                        <a:rPr lang="en-US" sz="1800"/>
                        <a:t>Faster read/write speed</a:t>
                      </a:r>
                    </a:p>
                  </a:txBody>
                  <a:tcPr anchor="ctr">
                    <a:lnL>
                      <a:noFill/>
                    </a:lnL>
                    <a:lnR>
                      <a:noFill/>
                    </a:lnR>
                    <a:lnT>
                      <a:noFill/>
                    </a:lnT>
                    <a:lnB>
                      <a:noFill/>
                    </a:lnB>
                    <a:noFill/>
                  </a:tcPr>
                </a:tc>
                <a:tc>
                  <a:txBody>
                    <a:bodyPr/>
                    <a:lstStyle/>
                    <a:p>
                      <a:r>
                        <a:rPr lang="en-US" sz="1800"/>
                        <a:t>Slower compared to magnetic</a:t>
                      </a:r>
                    </a:p>
                  </a:txBody>
                  <a:tcPr anchor="ctr">
                    <a:lnL>
                      <a:noFill/>
                    </a:lnL>
                    <a:lnR>
                      <a:noFill/>
                    </a:lnR>
                    <a:lnT>
                      <a:noFill/>
                    </a:lnT>
                    <a:lnB>
                      <a:noFill/>
                    </a:lnB>
                    <a:noFill/>
                  </a:tcPr>
                </a:tc>
                <a:extLst>
                  <a:ext uri="{0D108BD9-81ED-4DB2-BD59-A6C34878D82A}">
                    <a16:rowId xmlns:a16="http://schemas.microsoft.com/office/drawing/2014/main" val="3302738887"/>
                  </a:ext>
                </a:extLst>
              </a:tr>
              <a:tr h="835060">
                <a:tc>
                  <a:txBody>
                    <a:bodyPr/>
                    <a:lstStyle/>
                    <a:p>
                      <a:r>
                        <a:rPr lang="en-US" sz="1800"/>
                        <a:t>Allows multiple rewrites</a:t>
                      </a:r>
                    </a:p>
                  </a:txBody>
                  <a:tcPr anchor="ctr">
                    <a:lnL>
                      <a:noFill/>
                    </a:lnL>
                    <a:lnR>
                      <a:noFill/>
                    </a:lnR>
                    <a:lnT>
                      <a:noFill/>
                    </a:lnT>
                    <a:lnB>
                      <a:noFill/>
                    </a:lnB>
                    <a:noFill/>
                  </a:tcPr>
                </a:tc>
                <a:tc>
                  <a:txBody>
                    <a:bodyPr/>
                    <a:lstStyle/>
                    <a:p>
                      <a:r>
                        <a:rPr lang="en-US" sz="1800"/>
                        <a:t>Limited rewrites (except RW types)</a:t>
                      </a:r>
                    </a:p>
                  </a:txBody>
                  <a:tcPr anchor="ctr">
                    <a:lnL>
                      <a:noFill/>
                    </a:lnL>
                    <a:lnR>
                      <a:noFill/>
                    </a:lnR>
                    <a:lnT>
                      <a:noFill/>
                    </a:lnT>
                    <a:lnB>
                      <a:noFill/>
                    </a:lnB>
                    <a:noFill/>
                  </a:tcPr>
                </a:tc>
                <a:extLst>
                  <a:ext uri="{0D108BD9-81ED-4DB2-BD59-A6C34878D82A}">
                    <a16:rowId xmlns:a16="http://schemas.microsoft.com/office/drawing/2014/main" val="2518832627"/>
                  </a:ext>
                </a:extLst>
              </a:tr>
              <a:tr h="477177">
                <a:tc>
                  <a:txBody>
                    <a:bodyPr/>
                    <a:lstStyle/>
                    <a:p>
                      <a:r>
                        <a:rPr lang="en-US" sz="1800"/>
                        <a:t>Susceptible to magnetic damage</a:t>
                      </a:r>
                    </a:p>
                  </a:txBody>
                  <a:tcPr anchor="ctr">
                    <a:lnL>
                      <a:noFill/>
                    </a:lnL>
                    <a:lnR>
                      <a:noFill/>
                    </a:lnR>
                    <a:lnT>
                      <a:noFill/>
                    </a:lnT>
                    <a:lnB>
                      <a:noFill/>
                    </a:lnB>
                    <a:noFill/>
                  </a:tcPr>
                </a:tc>
                <a:tc>
                  <a:txBody>
                    <a:bodyPr/>
                    <a:lstStyle/>
                    <a:p>
                      <a:r>
                        <a:rPr lang="en-US" sz="1800" dirty="0"/>
                        <a:t>Not affected by magnetic fields</a:t>
                      </a:r>
                    </a:p>
                  </a:txBody>
                  <a:tcPr anchor="ctr">
                    <a:lnL>
                      <a:noFill/>
                    </a:lnL>
                    <a:lnR>
                      <a:noFill/>
                    </a:lnR>
                    <a:lnT>
                      <a:noFill/>
                    </a:lnT>
                    <a:lnB>
                      <a:noFill/>
                    </a:lnB>
                    <a:noFill/>
                  </a:tcPr>
                </a:tc>
                <a:extLst>
                  <a:ext uri="{0D108BD9-81ED-4DB2-BD59-A6C34878D82A}">
                    <a16:rowId xmlns:a16="http://schemas.microsoft.com/office/drawing/2014/main" val="856625667"/>
                  </a:ext>
                </a:extLst>
              </a:tr>
            </a:tbl>
          </a:graphicData>
        </a:graphic>
      </p:graphicFrame>
    </p:spTree>
    <p:extLst>
      <p:ext uri="{BB962C8B-B14F-4D97-AF65-F5344CB8AC3E}">
        <p14:creationId xmlns:p14="http://schemas.microsoft.com/office/powerpoint/2010/main" val="284722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F590-B9CA-4EAD-535D-D55F82D1E270}"/>
              </a:ext>
            </a:extLst>
          </p:cNvPr>
          <p:cNvSpPr>
            <a:spLocks noGrp="1"/>
          </p:cNvSpPr>
          <p:nvPr>
            <p:ph type="title"/>
          </p:nvPr>
        </p:nvSpPr>
        <p:spPr/>
        <p:txBody>
          <a:bodyPr/>
          <a:lstStyle/>
          <a:p>
            <a:r>
              <a:rPr lang="en-US" dirty="0"/>
              <a:t>Overview of computer </a:t>
            </a:r>
            <a:r>
              <a:rPr lang="en-US" dirty="0" err="1"/>
              <a:t>sustem</a:t>
            </a:r>
            <a:endParaRPr lang="en-US" dirty="0"/>
          </a:p>
        </p:txBody>
      </p:sp>
      <p:sp>
        <p:nvSpPr>
          <p:cNvPr id="3" name="Content Placeholder 2">
            <a:extLst>
              <a:ext uri="{FF2B5EF4-FFF2-40B4-BE49-F238E27FC236}">
                <a16:creationId xmlns:a16="http://schemas.microsoft.com/office/drawing/2014/main" id="{893437DC-3D33-7829-D543-80AFC1A435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8439136-F97B-4D66-1B4F-DB6B9931832D}"/>
              </a:ext>
            </a:extLst>
          </p:cNvPr>
          <p:cNvPicPr>
            <a:picLocks noChangeAspect="1"/>
          </p:cNvPicPr>
          <p:nvPr/>
        </p:nvPicPr>
        <p:blipFill>
          <a:blip r:embed="rId2"/>
          <a:stretch>
            <a:fillRect/>
          </a:stretch>
        </p:blipFill>
        <p:spPr>
          <a:xfrm>
            <a:off x="685346" y="1976367"/>
            <a:ext cx="7669161" cy="4848254"/>
          </a:xfrm>
          <a:prstGeom prst="rect">
            <a:avLst/>
          </a:prstGeom>
        </p:spPr>
      </p:pic>
    </p:spTree>
    <p:extLst>
      <p:ext uri="{BB962C8B-B14F-4D97-AF65-F5344CB8AC3E}">
        <p14:creationId xmlns:p14="http://schemas.microsoft.com/office/powerpoint/2010/main" val="2741724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Primary vs Secondary Memory</a:t>
            </a:r>
          </a:p>
        </p:txBody>
      </p:sp>
      <p:sp>
        <p:nvSpPr>
          <p:cNvPr id="3" name="Content Placeholder 2"/>
          <p:cNvSpPr>
            <a:spLocks noGrp="1"/>
          </p:cNvSpPr>
          <p:nvPr>
            <p:ph idx="1"/>
          </p:nvPr>
        </p:nvSpPr>
        <p:spPr/>
        <p:txBody>
          <a:bodyPr/>
          <a:lstStyle/>
          <a:p>
            <a:endParaRPr dirty="0"/>
          </a:p>
          <a:p>
            <a:pPr>
              <a:defRPr sz="2000"/>
            </a:pPr>
            <a:r>
              <a:rPr dirty="0"/>
              <a:t>Primary: Faster, temporary</a:t>
            </a:r>
          </a:p>
          <a:p>
            <a:pPr>
              <a:defRPr sz="2000"/>
            </a:pPr>
            <a:r>
              <a:rPr dirty="0"/>
              <a:t>Secondary: Slower, permanent</a:t>
            </a:r>
          </a:p>
          <a:p>
            <a:pPr>
              <a:defRPr sz="2000"/>
            </a:pPr>
            <a:r>
              <a:rPr dirty="0"/>
              <a:t>Used together for better performance</a:t>
            </a:r>
          </a:p>
        </p:txBody>
      </p:sp>
      <p:pic>
        <p:nvPicPr>
          <p:cNvPr id="5" name="Picture 4">
            <a:extLst>
              <a:ext uri="{FF2B5EF4-FFF2-40B4-BE49-F238E27FC236}">
                <a16:creationId xmlns:a16="http://schemas.microsoft.com/office/drawing/2014/main" id="{51C0FE73-57D1-E755-15AE-1C7EC1873CC2}"/>
              </a:ext>
            </a:extLst>
          </p:cNvPr>
          <p:cNvPicPr>
            <a:picLocks noChangeAspect="1"/>
          </p:cNvPicPr>
          <p:nvPr/>
        </p:nvPicPr>
        <p:blipFill>
          <a:blip r:embed="rId2"/>
          <a:stretch>
            <a:fillRect/>
          </a:stretch>
        </p:blipFill>
        <p:spPr>
          <a:xfrm>
            <a:off x="-3993" y="1897489"/>
            <a:ext cx="9144000" cy="428726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Flash Memory</a:t>
            </a:r>
          </a:p>
        </p:txBody>
      </p:sp>
      <p:sp>
        <p:nvSpPr>
          <p:cNvPr id="3" name="Content Placeholder 2"/>
          <p:cNvSpPr>
            <a:spLocks noGrp="1"/>
          </p:cNvSpPr>
          <p:nvPr>
            <p:ph idx="1"/>
          </p:nvPr>
        </p:nvSpPr>
        <p:spPr>
          <a:xfrm>
            <a:off x="783669" y="985019"/>
            <a:ext cx="7765322" cy="3695136"/>
          </a:xfrm>
        </p:spPr>
        <p:txBody>
          <a:bodyPr/>
          <a:lstStyle/>
          <a:p>
            <a:endParaRPr dirty="0"/>
          </a:p>
          <a:p>
            <a:pPr>
              <a:defRPr sz="2000"/>
            </a:pPr>
            <a:r>
              <a:rPr dirty="0"/>
              <a:t>Used in SSD, </a:t>
            </a:r>
            <a:r>
              <a:rPr dirty="0" err="1"/>
              <a:t>Pendrive</a:t>
            </a:r>
            <a:r>
              <a:rPr dirty="0"/>
              <a:t>, Memory Card</a:t>
            </a:r>
          </a:p>
          <a:p>
            <a:pPr>
              <a:defRPr sz="2000"/>
            </a:pPr>
            <a:r>
              <a:rPr dirty="0"/>
              <a:t>Fast and portable storage</a:t>
            </a:r>
          </a:p>
        </p:txBody>
      </p:sp>
      <p:pic>
        <p:nvPicPr>
          <p:cNvPr id="12292" name="Picture 4" descr="Flash memory - Wikipedia">
            <a:extLst>
              <a:ext uri="{FF2B5EF4-FFF2-40B4-BE49-F238E27FC236}">
                <a16:creationId xmlns:a16="http://schemas.microsoft.com/office/drawing/2014/main" id="{AE3408EA-0278-3312-DA31-192049C17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521" y="2403987"/>
            <a:ext cx="5938684" cy="384441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F110A251-63DB-C582-7223-D3259688DFCC}"/>
              </a:ext>
            </a:extLst>
          </p:cNvPr>
          <p:cNvSpPr txBox="1">
            <a:spLocks/>
          </p:cNvSpPr>
          <p:nvPr/>
        </p:nvSpPr>
        <p:spPr>
          <a:xfrm>
            <a:off x="2707329" y="6250193"/>
            <a:ext cx="3159067" cy="6078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This much for today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Units of Measurement</a:t>
            </a:r>
          </a:p>
        </p:txBody>
      </p:sp>
      <p:graphicFrame>
        <p:nvGraphicFramePr>
          <p:cNvPr id="4" name="Table 3">
            <a:extLst>
              <a:ext uri="{FF2B5EF4-FFF2-40B4-BE49-F238E27FC236}">
                <a16:creationId xmlns:a16="http://schemas.microsoft.com/office/drawing/2014/main" id="{C43062F4-6C50-D41B-5C6D-148D35106581}"/>
              </a:ext>
            </a:extLst>
          </p:cNvPr>
          <p:cNvGraphicFramePr>
            <a:graphicFrameLocks noGrp="1"/>
          </p:cNvGraphicFramePr>
          <p:nvPr>
            <p:extLst>
              <p:ext uri="{D42A27DB-BD31-4B8C-83A1-F6EECF244321}">
                <p14:modId xmlns:p14="http://schemas.microsoft.com/office/powerpoint/2010/main" val="893101478"/>
              </p:ext>
            </p:extLst>
          </p:nvPr>
        </p:nvGraphicFramePr>
        <p:xfrm>
          <a:off x="1375673" y="1579416"/>
          <a:ext cx="6450804" cy="4959037"/>
        </p:xfrm>
        <a:graphic>
          <a:graphicData uri="http://schemas.openxmlformats.org/drawingml/2006/table">
            <a:tbl>
              <a:tblPr>
                <a:tableStyleId>{284E427A-3D55-4303-BF80-6455036E1DE7}</a:tableStyleId>
              </a:tblPr>
              <a:tblGrid>
                <a:gridCol w="1612701">
                  <a:extLst>
                    <a:ext uri="{9D8B030D-6E8A-4147-A177-3AD203B41FA5}">
                      <a16:colId xmlns:a16="http://schemas.microsoft.com/office/drawing/2014/main" val="516926147"/>
                    </a:ext>
                  </a:extLst>
                </a:gridCol>
                <a:gridCol w="1612701">
                  <a:extLst>
                    <a:ext uri="{9D8B030D-6E8A-4147-A177-3AD203B41FA5}">
                      <a16:colId xmlns:a16="http://schemas.microsoft.com/office/drawing/2014/main" val="2434111410"/>
                    </a:ext>
                  </a:extLst>
                </a:gridCol>
                <a:gridCol w="1612701">
                  <a:extLst>
                    <a:ext uri="{9D8B030D-6E8A-4147-A177-3AD203B41FA5}">
                      <a16:colId xmlns:a16="http://schemas.microsoft.com/office/drawing/2014/main" val="3590518291"/>
                    </a:ext>
                  </a:extLst>
                </a:gridCol>
                <a:gridCol w="1612701">
                  <a:extLst>
                    <a:ext uri="{9D8B030D-6E8A-4147-A177-3AD203B41FA5}">
                      <a16:colId xmlns:a16="http://schemas.microsoft.com/office/drawing/2014/main" val="2357332155"/>
                    </a:ext>
                  </a:extLst>
                </a:gridCol>
              </a:tblGrid>
              <a:tr h="469173">
                <a:tc>
                  <a:txBody>
                    <a:bodyPr/>
                    <a:lstStyle/>
                    <a:p>
                      <a:r>
                        <a:rPr lang="en-US" sz="2000" b="1" baseline="-25000" dirty="0"/>
                        <a:t>Unit</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Symbol</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Value (in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Description</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282145193"/>
                  </a:ext>
                </a:extLst>
              </a:tr>
              <a:tr h="469173">
                <a:tc>
                  <a:txBody>
                    <a:bodyPr/>
                    <a:lstStyle/>
                    <a:p>
                      <a:r>
                        <a:rPr lang="en-US" sz="2000" b="1" baseline="-25000"/>
                        <a:t>Bit</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1/8 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Smallest data unit (0 or 1)</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701882599"/>
                  </a:ext>
                </a:extLst>
              </a:tr>
              <a:tr h="267308">
                <a:tc>
                  <a:txBody>
                    <a:bodyPr/>
                    <a:lstStyle/>
                    <a:p>
                      <a:r>
                        <a:rPr lang="en-US" sz="2000" b="1" baseline="-25000" dirty="0"/>
                        <a:t>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8 bits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069962588"/>
                  </a:ext>
                </a:extLst>
              </a:tr>
              <a:tr h="469173">
                <a:tc>
                  <a:txBody>
                    <a:bodyPr/>
                    <a:lstStyle/>
                    <a:p>
                      <a:r>
                        <a:rPr lang="en-US" sz="2000" b="1" baseline="-25000"/>
                        <a:t>Kilobyte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KB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 1 thousand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99628587"/>
                  </a:ext>
                </a:extLst>
              </a:tr>
              <a:tr h="469173">
                <a:tc>
                  <a:txBody>
                    <a:bodyPr/>
                    <a:lstStyle/>
                    <a:p>
                      <a:r>
                        <a:rPr lang="en-US" sz="2000" b="1" baseline="-25000"/>
                        <a:t>Megabyte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MB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KB = 1,048,576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 1 million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476663558"/>
                  </a:ext>
                </a:extLst>
              </a:tr>
              <a:tr h="671037">
                <a:tc>
                  <a:txBody>
                    <a:bodyPr/>
                    <a:lstStyle/>
                    <a:p>
                      <a:r>
                        <a:rPr lang="en-US" sz="2000" b="1" baseline="-25000"/>
                        <a:t>Gigabyte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GB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MB = 1,073,741,824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 1 billion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805990399"/>
                  </a:ext>
                </a:extLst>
              </a:tr>
              <a:tr h="469173">
                <a:tc>
                  <a:txBody>
                    <a:bodyPr/>
                    <a:lstStyle/>
                    <a:p>
                      <a:r>
                        <a:rPr lang="en-US" sz="2000" b="1" baseline="-25000"/>
                        <a:t>Terabyte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TB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GB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 1 trillion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645808701"/>
                  </a:ext>
                </a:extLst>
              </a:tr>
              <a:tr h="469173">
                <a:tc>
                  <a:txBody>
                    <a:bodyPr/>
                    <a:lstStyle/>
                    <a:p>
                      <a:r>
                        <a:rPr lang="en-US" sz="2000" b="1" baseline="-25000"/>
                        <a:t>Petabyte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PB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TB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 1,000 trillion bytes</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199984719"/>
                  </a:ext>
                </a:extLst>
              </a:tr>
              <a:tr h="469173">
                <a:tc>
                  <a:txBody>
                    <a:bodyPr/>
                    <a:lstStyle/>
                    <a:p>
                      <a:r>
                        <a:rPr lang="en-US" sz="2000" b="1" baseline="-25000"/>
                        <a:t>Exabyte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EB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PB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Massive storage unit</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031431685"/>
                  </a:ext>
                </a:extLst>
              </a:tr>
              <a:tr h="267308">
                <a:tc>
                  <a:txBody>
                    <a:bodyPr/>
                    <a:lstStyle/>
                    <a:p>
                      <a:r>
                        <a:rPr lang="en-US" sz="2000" b="1" baseline="-25000"/>
                        <a:t>Zettabyte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ZB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EB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Rarely used</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613276365"/>
                  </a:ext>
                </a:extLst>
              </a:tr>
              <a:tr h="469173">
                <a:tc>
                  <a:txBody>
                    <a:bodyPr/>
                    <a:lstStyle/>
                    <a:p>
                      <a:r>
                        <a:rPr lang="en-US" sz="2000" b="1" baseline="-25000"/>
                        <a:t>Yottabyte</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YB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a:t>1,024 ZB</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2000" b="1" baseline="-25000" dirty="0"/>
                        <a:t>Extremely large unit</a:t>
                      </a:r>
                    </a:p>
                  </a:txBody>
                  <a:tcPr marL="54349" marR="54349" marT="27174" marB="271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55889561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656" y="1592827"/>
            <a:ext cx="7765321" cy="1326321"/>
          </a:xfrm>
        </p:spPr>
        <p:txBody>
          <a:bodyPr/>
          <a:lstStyle/>
          <a:p>
            <a:r>
              <a:rPr dirty="0"/>
              <a:t>Softcopy Output Devices</a:t>
            </a:r>
          </a:p>
        </p:txBody>
      </p:sp>
      <p:sp>
        <p:nvSpPr>
          <p:cNvPr id="3" name="Content Placeholder 2"/>
          <p:cNvSpPr>
            <a:spLocks noGrp="1"/>
          </p:cNvSpPr>
          <p:nvPr>
            <p:ph idx="1"/>
          </p:nvPr>
        </p:nvSpPr>
        <p:spPr/>
        <p:txBody>
          <a:bodyPr/>
          <a:lstStyle/>
          <a:p>
            <a:endParaRPr dirty="0"/>
          </a:p>
          <a:p>
            <a:pPr>
              <a:defRPr sz="2000"/>
            </a:pPr>
            <a:r>
              <a:rPr dirty="0"/>
              <a:t>Monitor: CRT, LCD, LED</a:t>
            </a:r>
          </a:p>
          <a:p>
            <a:pPr>
              <a:defRPr sz="2000"/>
            </a:pPr>
            <a:r>
              <a:rPr dirty="0"/>
              <a:t>Speaker: Outputs sound</a:t>
            </a:r>
          </a:p>
          <a:p>
            <a:pPr>
              <a:defRPr sz="2000"/>
            </a:pPr>
            <a:r>
              <a:rPr dirty="0"/>
              <a:t>Projector: Displays on large screen</a:t>
            </a:r>
          </a:p>
        </p:txBody>
      </p:sp>
      <p:sp>
        <p:nvSpPr>
          <p:cNvPr id="4" name="Title 1">
            <a:extLst>
              <a:ext uri="{FF2B5EF4-FFF2-40B4-BE49-F238E27FC236}">
                <a16:creationId xmlns:a16="http://schemas.microsoft.com/office/drawing/2014/main" id="{430926CA-13B1-EF24-F4A5-8EA189249DF7}"/>
              </a:ext>
            </a:extLst>
          </p:cNvPr>
          <p:cNvSpPr txBox="1">
            <a:spLocks/>
          </p:cNvSpPr>
          <p:nvPr/>
        </p:nvSpPr>
        <p:spPr>
          <a:xfrm>
            <a:off x="685347" y="609601"/>
            <a:ext cx="7765321"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5400" dirty="0">
                <a:solidFill>
                  <a:srgbClr val="FF0000"/>
                </a:solidFill>
              </a:rPr>
              <a:t> Output Devices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D555-A966-EE44-5ECE-BC7C8B5A8E18}"/>
              </a:ext>
            </a:extLst>
          </p:cNvPr>
          <p:cNvSpPr>
            <a:spLocks noGrp="1"/>
          </p:cNvSpPr>
          <p:nvPr>
            <p:ph type="title"/>
          </p:nvPr>
        </p:nvSpPr>
        <p:spPr/>
        <p:txBody>
          <a:bodyPr/>
          <a:lstStyle/>
          <a:p>
            <a:r>
              <a:rPr lang="en-US" dirty="0"/>
              <a:t>CRT monitor</a:t>
            </a:r>
          </a:p>
        </p:txBody>
      </p:sp>
      <p:sp>
        <p:nvSpPr>
          <p:cNvPr id="3" name="Content Placeholder 2">
            <a:extLst>
              <a:ext uri="{FF2B5EF4-FFF2-40B4-BE49-F238E27FC236}">
                <a16:creationId xmlns:a16="http://schemas.microsoft.com/office/drawing/2014/main" id="{E0FE601A-18A8-1B9D-A328-823B0F210247}"/>
              </a:ext>
            </a:extLst>
          </p:cNvPr>
          <p:cNvSpPr>
            <a:spLocks noGrp="1"/>
          </p:cNvSpPr>
          <p:nvPr>
            <p:ph idx="1"/>
          </p:nvPr>
        </p:nvSpPr>
        <p:spPr/>
        <p:txBody>
          <a:bodyPr>
            <a:normAutofit fontScale="85000" lnSpcReduction="20000"/>
          </a:bodyPr>
          <a:lstStyle/>
          <a:p>
            <a:r>
              <a:rPr lang="en-US" dirty="0"/>
              <a:t>Here are 5 key points about CRT monitors:</a:t>
            </a:r>
          </a:p>
          <a:p>
            <a:r>
              <a:rPr lang="en-US" dirty="0"/>
              <a:t>1. Cathode Ray Tube: CRT stands for Cathode Ray Tube, which uses electron beams to display images on a phosphorescent screen.</a:t>
            </a:r>
          </a:p>
          <a:p>
            <a:r>
              <a:rPr lang="en-US" dirty="0"/>
              <a:t>2. Bulky Design: CRT monitors are large and heavy due to the vacuum tube inside.</a:t>
            </a:r>
          </a:p>
          <a:p>
            <a:r>
              <a:rPr lang="en-US" dirty="0"/>
              <a:t>3. High Power Consumption: They consume more electricity compared to modern LCD/LED monitors.</a:t>
            </a:r>
          </a:p>
          <a:p>
            <a:r>
              <a:rPr lang="en-US" dirty="0"/>
              <a:t>4. Good Color &amp; Refresh Rate: CRTs offer excellent color accuracy and fast refresh rates, useful for gaming or graphic work in their time.</a:t>
            </a:r>
          </a:p>
          <a:p>
            <a:r>
              <a:rPr lang="en-US" dirty="0"/>
              <a:t>5. Obsolete Technology: Replaced by flat-screen monitors (LCD, LED), CRTs are now outdated and rarely used.</a:t>
            </a:r>
          </a:p>
        </p:txBody>
      </p:sp>
    </p:spTree>
    <p:extLst>
      <p:ext uri="{BB962C8B-B14F-4D97-AF65-F5344CB8AC3E}">
        <p14:creationId xmlns:p14="http://schemas.microsoft.com/office/powerpoint/2010/main" val="1644098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RT Definition - What is a CRT display?">
            <a:extLst>
              <a:ext uri="{FF2B5EF4-FFF2-40B4-BE49-F238E27FC236}">
                <a16:creationId xmlns:a16="http://schemas.microsoft.com/office/drawing/2014/main" id="{CDAACCC5-A3B9-C5C3-2766-1CB583BB6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0"/>
            <a:ext cx="762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411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1515-6213-6815-0E04-CD4463237E53}"/>
              </a:ext>
            </a:extLst>
          </p:cNvPr>
          <p:cNvSpPr>
            <a:spLocks noGrp="1"/>
          </p:cNvSpPr>
          <p:nvPr>
            <p:ph type="title"/>
          </p:nvPr>
        </p:nvSpPr>
        <p:spPr/>
        <p:txBody>
          <a:bodyPr/>
          <a:lstStyle/>
          <a:p>
            <a:r>
              <a:rPr lang="en-US" dirty="0"/>
              <a:t>Lcd monitor</a:t>
            </a:r>
          </a:p>
        </p:txBody>
      </p:sp>
      <p:sp>
        <p:nvSpPr>
          <p:cNvPr id="3" name="Content Placeholder 2">
            <a:extLst>
              <a:ext uri="{FF2B5EF4-FFF2-40B4-BE49-F238E27FC236}">
                <a16:creationId xmlns:a16="http://schemas.microsoft.com/office/drawing/2014/main" id="{D7ACD2D9-822F-4931-B1F2-29F6BC2871BE}"/>
              </a:ext>
            </a:extLst>
          </p:cNvPr>
          <p:cNvSpPr>
            <a:spLocks noGrp="1"/>
          </p:cNvSpPr>
          <p:nvPr>
            <p:ph idx="1"/>
          </p:nvPr>
        </p:nvSpPr>
        <p:spPr/>
        <p:txBody>
          <a:bodyPr/>
          <a:lstStyle/>
          <a:p>
            <a:r>
              <a:rPr lang="en-US" dirty="0"/>
              <a:t>Uses liquid crystals and a fluorescent backlight to display images.</a:t>
            </a:r>
          </a:p>
          <a:p>
            <a:r>
              <a:rPr lang="en-US" dirty="0"/>
              <a:t>Slimmer and lighter than CRT monitors.</a:t>
            </a:r>
          </a:p>
          <a:p>
            <a:r>
              <a:rPr lang="en-US" dirty="0"/>
              <a:t>Consumes less power than CRT but more than LED.</a:t>
            </a:r>
          </a:p>
          <a:p>
            <a:r>
              <a:rPr lang="en-US" dirty="0"/>
              <a:t>Common in monitors, TVs, and smartphones.</a:t>
            </a:r>
          </a:p>
          <a:p>
            <a:r>
              <a:rPr lang="en-US" dirty="0"/>
              <a:t>Offers clear images but lower contrast than LED.</a:t>
            </a:r>
          </a:p>
        </p:txBody>
      </p:sp>
    </p:spTree>
    <p:extLst>
      <p:ext uri="{BB962C8B-B14F-4D97-AF65-F5344CB8AC3E}">
        <p14:creationId xmlns:p14="http://schemas.microsoft.com/office/powerpoint/2010/main" val="618699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0 Inch IPS LCD Monitor with 1280x800 ...">
            <a:extLst>
              <a:ext uri="{FF2B5EF4-FFF2-40B4-BE49-F238E27FC236}">
                <a16:creationId xmlns:a16="http://schemas.microsoft.com/office/drawing/2014/main" id="{21653DBA-616B-7883-B509-FEAFD16B0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769" y="654159"/>
            <a:ext cx="5986462" cy="554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46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5B4C-7EA1-F189-4B05-E212E0A0CEDB}"/>
              </a:ext>
            </a:extLst>
          </p:cNvPr>
          <p:cNvSpPr>
            <a:spLocks noGrp="1"/>
          </p:cNvSpPr>
          <p:nvPr>
            <p:ph type="title"/>
          </p:nvPr>
        </p:nvSpPr>
        <p:spPr/>
        <p:txBody>
          <a:bodyPr/>
          <a:lstStyle/>
          <a:p>
            <a:r>
              <a:rPr lang="en-US" dirty="0"/>
              <a:t>Led monitor</a:t>
            </a:r>
          </a:p>
        </p:txBody>
      </p:sp>
      <p:sp>
        <p:nvSpPr>
          <p:cNvPr id="3" name="Content Placeholder 2">
            <a:extLst>
              <a:ext uri="{FF2B5EF4-FFF2-40B4-BE49-F238E27FC236}">
                <a16:creationId xmlns:a16="http://schemas.microsoft.com/office/drawing/2014/main" id="{D64F9F58-6DD1-510C-9D88-61F7F96A3E71}"/>
              </a:ext>
            </a:extLst>
          </p:cNvPr>
          <p:cNvSpPr>
            <a:spLocks noGrp="1"/>
          </p:cNvSpPr>
          <p:nvPr>
            <p:ph idx="1"/>
          </p:nvPr>
        </p:nvSpPr>
        <p:spPr/>
        <p:txBody>
          <a:bodyPr/>
          <a:lstStyle/>
          <a:p>
            <a:r>
              <a:rPr lang="en-US" dirty="0"/>
              <a:t>Uses LEDs for backlighting instead of fluorescent lamps.</a:t>
            </a:r>
          </a:p>
          <a:p>
            <a:r>
              <a:rPr lang="en-US" dirty="0"/>
              <a:t>Thinner and lighter than LCDs.</a:t>
            </a:r>
          </a:p>
          <a:p>
            <a:r>
              <a:rPr lang="en-US" dirty="0"/>
              <a:t>More energy-efficient.</a:t>
            </a:r>
          </a:p>
          <a:p>
            <a:r>
              <a:rPr lang="en-US" dirty="0"/>
              <a:t>Offers better brightness and contrast.</a:t>
            </a:r>
          </a:p>
          <a:p>
            <a:r>
              <a:rPr lang="en-US" dirty="0"/>
              <a:t>Longer lifespan and eco-friendly.</a:t>
            </a:r>
          </a:p>
        </p:txBody>
      </p:sp>
    </p:spTree>
    <p:extLst>
      <p:ext uri="{BB962C8B-B14F-4D97-AF65-F5344CB8AC3E}">
        <p14:creationId xmlns:p14="http://schemas.microsoft.com/office/powerpoint/2010/main" val="395171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amsung S19F350HNW- 18.5&quot; Led Monitor ...">
            <a:extLst>
              <a:ext uri="{FF2B5EF4-FFF2-40B4-BE49-F238E27FC236}">
                <a16:creationId xmlns:a16="http://schemas.microsoft.com/office/drawing/2014/main" id="{64A82836-5FB0-8622-9DCB-8B93055ED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117" y="1025781"/>
            <a:ext cx="6715432" cy="516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97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Input Devices - Overview</a:t>
            </a:r>
          </a:p>
        </p:txBody>
      </p:sp>
      <p:sp>
        <p:nvSpPr>
          <p:cNvPr id="3" name="Content Placeholder 2"/>
          <p:cNvSpPr>
            <a:spLocks noGrp="1"/>
          </p:cNvSpPr>
          <p:nvPr>
            <p:ph idx="1"/>
          </p:nvPr>
        </p:nvSpPr>
        <p:spPr>
          <a:xfrm>
            <a:off x="248465" y="2030659"/>
            <a:ext cx="4699455" cy="2891420"/>
          </a:xfrm>
        </p:spPr>
        <p:txBody>
          <a:bodyPr/>
          <a:lstStyle/>
          <a:p>
            <a:endParaRPr dirty="0"/>
          </a:p>
          <a:p>
            <a:pPr>
              <a:defRPr sz="2000"/>
            </a:pPr>
            <a:r>
              <a:rPr dirty="0"/>
              <a:t>Used to enter data into computer</a:t>
            </a:r>
          </a:p>
          <a:p>
            <a:pPr>
              <a:defRPr sz="2000"/>
            </a:pPr>
            <a:r>
              <a:rPr dirty="0"/>
              <a:t>Can be manual or automatic</a:t>
            </a:r>
          </a:p>
          <a:p>
            <a:pPr>
              <a:defRPr sz="2000"/>
            </a:pPr>
            <a:r>
              <a:rPr dirty="0"/>
              <a:t>Examples include keyboard, mouse, </a:t>
            </a:r>
            <a:r>
              <a:rPr dirty="0" err="1"/>
              <a:t>scanner</a:t>
            </a:r>
            <a:r>
              <a:rPr lang="en-US" dirty="0" err="1"/>
              <a:t>,etc</a:t>
            </a:r>
            <a:endParaRPr dirty="0"/>
          </a:p>
        </p:txBody>
      </p:sp>
      <p:pic>
        <p:nvPicPr>
          <p:cNvPr id="2050" name="Picture 2" descr="Input Devices of Computer | Output ...">
            <a:extLst>
              <a:ext uri="{FF2B5EF4-FFF2-40B4-BE49-F238E27FC236}">
                <a16:creationId xmlns:a16="http://schemas.microsoft.com/office/drawing/2014/main" id="{B2633BA2-F310-A3C6-F305-5AB0275847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84" t="6420" r="5028" b="47866"/>
          <a:stretch/>
        </p:blipFill>
        <p:spPr bwMode="auto">
          <a:xfrm>
            <a:off x="1300480" y="4409440"/>
            <a:ext cx="6766560" cy="172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E847-23F1-EF4C-13B3-E25E497B0F46}"/>
              </a:ext>
            </a:extLst>
          </p:cNvPr>
          <p:cNvSpPr>
            <a:spLocks noGrp="1"/>
          </p:cNvSpPr>
          <p:nvPr>
            <p:ph type="title"/>
          </p:nvPr>
        </p:nvSpPr>
        <p:spPr/>
        <p:txBody>
          <a:bodyPr/>
          <a:lstStyle/>
          <a:p>
            <a:r>
              <a:rPr lang="en-US" dirty="0"/>
              <a:t>speaker</a:t>
            </a:r>
          </a:p>
        </p:txBody>
      </p:sp>
      <p:sp>
        <p:nvSpPr>
          <p:cNvPr id="4" name="Rectangle 1">
            <a:extLst>
              <a:ext uri="{FF2B5EF4-FFF2-40B4-BE49-F238E27FC236}">
                <a16:creationId xmlns:a16="http://schemas.microsoft.com/office/drawing/2014/main" id="{AE5C9252-AB3F-A34D-096E-03D1990A2027}"/>
              </a:ext>
            </a:extLst>
          </p:cNvPr>
          <p:cNvSpPr>
            <a:spLocks noGrp="1" noChangeArrowheads="1"/>
          </p:cNvSpPr>
          <p:nvPr>
            <p:ph idx="1"/>
          </p:nvPr>
        </p:nvSpPr>
        <p:spPr bwMode="auto">
          <a:xfrm>
            <a:off x="419875" y="1507887"/>
            <a:ext cx="725711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Output device</a:t>
            </a:r>
            <a:r>
              <a:rPr kumimoji="0" lang="en-US" altLang="en-US" sz="2400" b="0" i="0" u="none" strike="noStrike" cap="none" normalizeH="0" baseline="0" dirty="0">
                <a:ln>
                  <a:noFill/>
                </a:ln>
                <a:solidFill>
                  <a:schemeClr val="tx1"/>
                </a:solidFill>
                <a:effectLst/>
                <a:latin typeface="Arial" panose="020B0604020202020204" pitchFamily="34" charset="0"/>
              </a:rPr>
              <a:t> that produces sound.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Converts </a:t>
            </a:r>
            <a:r>
              <a:rPr kumimoji="0" lang="en-US" altLang="en-US" sz="2400" b="1" i="0" u="none" strike="noStrike" cap="none" normalizeH="0" baseline="0" dirty="0">
                <a:ln>
                  <a:noFill/>
                </a:ln>
                <a:solidFill>
                  <a:schemeClr val="tx1"/>
                </a:solidFill>
                <a:effectLst/>
                <a:latin typeface="Arial" panose="020B0604020202020204" pitchFamily="34" charset="0"/>
              </a:rPr>
              <a:t>electrical signals into audio</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Can be </a:t>
            </a:r>
            <a:r>
              <a:rPr kumimoji="0" lang="en-US" altLang="en-US" sz="2400" b="1" i="0" u="none" strike="noStrike" cap="none" normalizeH="0" baseline="0" dirty="0">
                <a:ln>
                  <a:noFill/>
                </a:ln>
                <a:solidFill>
                  <a:schemeClr val="tx1"/>
                </a:solidFill>
                <a:effectLst/>
                <a:latin typeface="Arial" panose="020B0604020202020204" pitchFamily="34" charset="0"/>
              </a:rPr>
              <a:t>internal or external</a:t>
            </a:r>
            <a:r>
              <a:rPr kumimoji="0" lang="en-US" altLang="en-US" sz="2400" b="0" i="0" u="none" strike="noStrike" cap="none" normalizeH="0" baseline="0" dirty="0">
                <a:ln>
                  <a:noFill/>
                </a:ln>
                <a:solidFill>
                  <a:schemeClr val="tx1"/>
                </a:solidFill>
                <a:effectLst/>
                <a:latin typeface="Arial" panose="020B0604020202020204" pitchFamily="34" charset="0"/>
              </a:rPr>
              <a:t> to a computer.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Used for music, videos, alerts, and communication.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Comes in various types: wired, wireless, Bluetooth.</a:t>
            </a:r>
          </a:p>
        </p:txBody>
      </p:sp>
    </p:spTree>
    <p:extLst>
      <p:ext uri="{BB962C8B-B14F-4D97-AF65-F5344CB8AC3E}">
        <p14:creationId xmlns:p14="http://schemas.microsoft.com/office/powerpoint/2010/main" val="3875682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he Best Computer Speakers for 2025 | PCMag">
            <a:extLst>
              <a:ext uri="{FF2B5EF4-FFF2-40B4-BE49-F238E27FC236}">
                <a16:creationId xmlns:a16="http://schemas.microsoft.com/office/drawing/2014/main" id="{5F3699B8-5B3B-BC8C-4F7B-0459198EE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445" y="770603"/>
            <a:ext cx="284797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ndoor &amp; Outdoor Speakers ...">
            <a:extLst>
              <a:ext uri="{FF2B5EF4-FFF2-40B4-BE49-F238E27FC236}">
                <a16:creationId xmlns:a16="http://schemas.microsoft.com/office/drawing/2014/main" id="{7D5BC59E-59BA-F457-388D-DC713E774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419" y="49914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Budget And Cheap Bluetooth Speakers ...">
            <a:extLst>
              <a:ext uri="{FF2B5EF4-FFF2-40B4-BE49-F238E27FC236}">
                <a16:creationId xmlns:a16="http://schemas.microsoft.com/office/drawing/2014/main" id="{258859B4-CD32-C571-5CAB-A4286ACC7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97" y="2746887"/>
            <a:ext cx="3842722" cy="2159121"/>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W-King T9II Bluetooth Karaoke Speaker ...">
            <a:extLst>
              <a:ext uri="{FF2B5EF4-FFF2-40B4-BE49-F238E27FC236}">
                <a16:creationId xmlns:a16="http://schemas.microsoft.com/office/drawing/2014/main" id="{D9C27092-ECB3-EC15-7C3A-217CFACCB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122" y="2746887"/>
            <a:ext cx="3283820" cy="328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76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1EE3-F255-6A67-E3C9-0AE2CE467F1D}"/>
              </a:ext>
            </a:extLst>
          </p:cNvPr>
          <p:cNvSpPr>
            <a:spLocks noGrp="1"/>
          </p:cNvSpPr>
          <p:nvPr>
            <p:ph type="title"/>
          </p:nvPr>
        </p:nvSpPr>
        <p:spPr/>
        <p:txBody>
          <a:bodyPr/>
          <a:lstStyle/>
          <a:p>
            <a:r>
              <a:rPr lang="en-US" dirty="0"/>
              <a:t>projector</a:t>
            </a:r>
          </a:p>
        </p:txBody>
      </p:sp>
      <p:sp>
        <p:nvSpPr>
          <p:cNvPr id="4" name="Rectangle 1">
            <a:extLst>
              <a:ext uri="{FF2B5EF4-FFF2-40B4-BE49-F238E27FC236}">
                <a16:creationId xmlns:a16="http://schemas.microsoft.com/office/drawing/2014/main" id="{0F838FFE-304B-1D85-01C8-920ED40BBA54}"/>
              </a:ext>
            </a:extLst>
          </p:cNvPr>
          <p:cNvSpPr>
            <a:spLocks noGrp="1" noChangeArrowheads="1"/>
          </p:cNvSpPr>
          <p:nvPr>
            <p:ph idx="1"/>
          </p:nvPr>
        </p:nvSpPr>
        <p:spPr bwMode="auto">
          <a:xfrm>
            <a:off x="685346" y="1958476"/>
            <a:ext cx="796704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Displays Visuals</a:t>
            </a:r>
            <a:r>
              <a:rPr kumimoji="0" lang="en-US" altLang="en-US" sz="2800" b="0" i="0" u="none" strike="noStrike" cap="none" normalizeH="0" baseline="0" dirty="0">
                <a:ln>
                  <a:noFill/>
                </a:ln>
                <a:solidFill>
                  <a:schemeClr val="tx1"/>
                </a:solidFill>
                <a:effectLst/>
                <a:latin typeface="Arial" panose="020B0604020202020204" pitchFamily="34" charset="0"/>
              </a:rPr>
              <a:t>: Projects images or videos onto a screen or wall.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Used in Presentations</a:t>
            </a:r>
            <a:r>
              <a:rPr kumimoji="0" lang="en-US" altLang="en-US" sz="2800" b="0" i="0" u="none" strike="noStrike" cap="none" normalizeH="0" baseline="0" dirty="0">
                <a:ln>
                  <a:noFill/>
                </a:ln>
                <a:solidFill>
                  <a:schemeClr val="tx1"/>
                </a:solidFill>
                <a:effectLst/>
                <a:latin typeface="Arial" panose="020B0604020202020204" pitchFamily="34" charset="0"/>
              </a:rPr>
              <a:t>: Common in classrooms, offices, and meetings.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Types</a:t>
            </a:r>
            <a:r>
              <a:rPr kumimoji="0" lang="en-US" altLang="en-US" sz="2800" b="0" i="0" u="none" strike="noStrike" cap="none" normalizeH="0" baseline="0" dirty="0">
                <a:ln>
                  <a:noFill/>
                </a:ln>
                <a:solidFill>
                  <a:schemeClr val="tx1"/>
                </a:solidFill>
                <a:effectLst/>
                <a:latin typeface="Arial" panose="020B0604020202020204" pitchFamily="34" charset="0"/>
              </a:rPr>
              <a:t>: Includes DLP, LCD, and LED projectors.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Input Sources</a:t>
            </a:r>
            <a:r>
              <a:rPr kumimoji="0" lang="en-US" altLang="en-US" sz="2800" b="0" i="0" u="none" strike="noStrike" cap="none" normalizeH="0" baseline="0" dirty="0">
                <a:ln>
                  <a:noFill/>
                </a:ln>
                <a:solidFill>
                  <a:schemeClr val="tx1"/>
                </a:solidFill>
                <a:effectLst/>
                <a:latin typeface="Arial" panose="020B0604020202020204" pitchFamily="34" charset="0"/>
              </a:rPr>
              <a:t>: Connects to laptops, USBs, or HDMI devices.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panose="020B0604020202020204" pitchFamily="34" charset="0"/>
              </a:rPr>
              <a:t>Portable Options</a:t>
            </a:r>
            <a:r>
              <a:rPr kumimoji="0" lang="en-US" altLang="en-US" sz="2800" b="0" i="0" u="none" strike="noStrike" cap="none" normalizeH="0" baseline="0" dirty="0">
                <a:ln>
                  <a:noFill/>
                </a:ln>
                <a:solidFill>
                  <a:schemeClr val="tx1"/>
                </a:solidFill>
                <a:effectLst/>
                <a:latin typeface="Arial" panose="020B0604020202020204" pitchFamily="34" charset="0"/>
              </a:rPr>
              <a:t>: Some are compact and battery-powered for mobility.</a:t>
            </a:r>
          </a:p>
        </p:txBody>
      </p:sp>
    </p:spTree>
    <p:extLst>
      <p:ext uri="{BB962C8B-B14F-4D97-AF65-F5344CB8AC3E}">
        <p14:creationId xmlns:p14="http://schemas.microsoft.com/office/powerpoint/2010/main" val="2746176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T4 HD 1024P Home Theater Projector ...">
            <a:extLst>
              <a:ext uri="{FF2B5EF4-FFF2-40B4-BE49-F238E27FC236}">
                <a16:creationId xmlns:a16="http://schemas.microsoft.com/office/drawing/2014/main" id="{2050CDF5-9378-0C73-2EC3-99992157031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8" b="89778" l="8000" r="92444">
                        <a14:foregroundMark x1="8444" y1="45333" x2="8444" y2="45333"/>
                        <a14:foregroundMark x1="92444" y1="52889" x2="92444" y2="52889"/>
                      </a14:backgroundRemoval>
                    </a14:imgEffect>
                  </a14:imgLayer>
                </a14:imgProps>
              </a:ext>
              <a:ext uri="{28A0092B-C50C-407E-A947-70E740481C1C}">
                <a14:useLocalDpi xmlns:a14="http://schemas.microsoft.com/office/drawing/2010/main" val="0"/>
              </a:ext>
            </a:extLst>
          </a:blip>
          <a:srcRect/>
          <a:stretch>
            <a:fillRect/>
          </a:stretch>
        </p:blipFill>
        <p:spPr bwMode="auto">
          <a:xfrm>
            <a:off x="4572000" y="1765197"/>
            <a:ext cx="3327606" cy="332760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NeoPix 520 Home projector NPX520/INT ...">
            <a:extLst>
              <a:ext uri="{FF2B5EF4-FFF2-40B4-BE49-F238E27FC236}">
                <a16:creationId xmlns:a16="http://schemas.microsoft.com/office/drawing/2014/main" id="{1AFD6A9E-7557-A8E9-70CD-11AA86C4B368}"/>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6041" y="2253859"/>
            <a:ext cx="4684955" cy="3509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74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Hardcopy Output Devices</a:t>
            </a:r>
          </a:p>
        </p:txBody>
      </p:sp>
      <p:sp>
        <p:nvSpPr>
          <p:cNvPr id="3" name="Content Placeholder 2"/>
          <p:cNvSpPr>
            <a:spLocks noGrp="1"/>
          </p:cNvSpPr>
          <p:nvPr>
            <p:ph idx="1"/>
          </p:nvPr>
        </p:nvSpPr>
        <p:spPr/>
        <p:txBody>
          <a:bodyPr/>
          <a:lstStyle/>
          <a:p>
            <a:endParaRPr/>
          </a:p>
          <a:p>
            <a:pPr>
              <a:defRPr sz="2000"/>
            </a:pPr>
            <a:r>
              <a:t>Printer: Impact (dot matrix), Non-impact (inkjet, laser)</a:t>
            </a:r>
          </a:p>
          <a:p>
            <a:pPr>
              <a:defRPr sz="2000"/>
            </a:pPr>
            <a:r>
              <a:t>Creates physical output like paper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BE18-1C70-068F-BC90-3B8C7051BFB4}"/>
              </a:ext>
            </a:extLst>
          </p:cNvPr>
          <p:cNvSpPr>
            <a:spLocks noGrp="1"/>
          </p:cNvSpPr>
          <p:nvPr>
            <p:ph type="title"/>
          </p:nvPr>
        </p:nvSpPr>
        <p:spPr/>
        <p:txBody>
          <a:bodyPr/>
          <a:lstStyle/>
          <a:p>
            <a:r>
              <a:rPr lang="en-US"/>
              <a:t>Thank you for now</a:t>
            </a:r>
            <a:br>
              <a:rPr lang="en-US"/>
            </a:br>
            <a:endParaRPr lang="en-US" dirty="0"/>
          </a:p>
        </p:txBody>
      </p:sp>
      <p:sp>
        <p:nvSpPr>
          <p:cNvPr id="3" name="Content Placeholder 2">
            <a:extLst>
              <a:ext uri="{FF2B5EF4-FFF2-40B4-BE49-F238E27FC236}">
                <a16:creationId xmlns:a16="http://schemas.microsoft.com/office/drawing/2014/main" id="{9CE4F60E-48DD-62D5-5AFC-9A46A953023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97761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Motherboard</a:t>
            </a:r>
          </a:p>
        </p:txBody>
      </p:sp>
      <p:sp>
        <p:nvSpPr>
          <p:cNvPr id="3" name="Content Placeholder 2"/>
          <p:cNvSpPr>
            <a:spLocks noGrp="1"/>
          </p:cNvSpPr>
          <p:nvPr>
            <p:ph idx="1"/>
          </p:nvPr>
        </p:nvSpPr>
        <p:spPr/>
        <p:txBody>
          <a:bodyPr/>
          <a:lstStyle/>
          <a:p>
            <a:endParaRPr/>
          </a:p>
          <a:p>
            <a:pPr>
              <a:defRPr sz="2000"/>
            </a:pPr>
            <a:r>
              <a:t>Main circuit board of computer</a:t>
            </a:r>
          </a:p>
          <a:p>
            <a:pPr>
              <a:defRPr sz="2000"/>
            </a:pPr>
            <a:r>
              <a:t>Holds CPU, memory, ports, and slots</a:t>
            </a:r>
          </a:p>
          <a:p>
            <a:pPr>
              <a:defRPr sz="2000"/>
            </a:pPr>
            <a:r>
              <a:t>Examples: ATX, Micro-ATX</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Keyboard</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t>Used to type text and commands.</a:t>
            </a:r>
          </a:p>
          <a:p>
            <a:pPr>
              <a:buFont typeface="Arial" panose="020B0604020202020204" pitchFamily="34" charset="0"/>
              <a:buChar char="•"/>
            </a:pPr>
            <a:r>
              <a:rPr lang="en-US" dirty="0"/>
              <a:t>Contains letters, numbers, and special keys.</a:t>
            </a:r>
          </a:p>
          <a:p>
            <a:pPr>
              <a:buFont typeface="Arial" panose="020B0604020202020204" pitchFamily="34" charset="0"/>
              <a:buChar char="•"/>
            </a:pPr>
            <a:r>
              <a:rPr lang="en-US" dirty="0"/>
              <a:t>5 sections: Typing, Function, Control, Navigation, Numeric keypad.</a:t>
            </a:r>
          </a:p>
          <a:p>
            <a:pPr>
              <a:buFont typeface="Arial" panose="020B0604020202020204" pitchFamily="34" charset="0"/>
              <a:buChar char="•"/>
            </a:pPr>
            <a:r>
              <a:rPr lang="en-US" dirty="0"/>
              <a:t>Commonly QWERTY layout.</a:t>
            </a:r>
          </a:p>
          <a:p>
            <a:pPr>
              <a:buFont typeface="Arial" panose="020B0604020202020204" pitchFamily="34" charset="0"/>
              <a:buChar char="•"/>
            </a:pPr>
            <a:r>
              <a:rPr lang="en-US" dirty="0"/>
              <a:t>Most used input device.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eyboard Structure image">
            <a:extLst>
              <a:ext uri="{FF2B5EF4-FFF2-40B4-BE49-F238E27FC236}">
                <a16:creationId xmlns:a16="http://schemas.microsoft.com/office/drawing/2014/main" id="{4BBF4DAD-19C3-FBE3-995F-1A2CCE21B4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3384" y="414183"/>
            <a:ext cx="7312861" cy="586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37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Mouse</a:t>
            </a:r>
          </a:p>
        </p:txBody>
      </p:sp>
      <p:sp>
        <p:nvSpPr>
          <p:cNvPr id="3" name="Content Placeholder 2"/>
          <p:cNvSpPr>
            <a:spLocks noGrp="1"/>
          </p:cNvSpPr>
          <p:nvPr>
            <p:ph idx="1"/>
          </p:nvPr>
        </p:nvSpPr>
        <p:spPr>
          <a:xfrm>
            <a:off x="685346" y="2096064"/>
            <a:ext cx="4496254" cy="3695136"/>
          </a:xfrm>
        </p:spPr>
        <p:txBody>
          <a:bodyPr>
            <a:normAutofit lnSpcReduction="10000"/>
          </a:bodyPr>
          <a:lstStyle/>
          <a:p>
            <a:r>
              <a:rPr lang="en-US" dirty="0"/>
              <a:t>Used to control pointer(cursor) on screen.</a:t>
            </a:r>
          </a:p>
          <a:p>
            <a:r>
              <a:rPr lang="en-US" dirty="0"/>
              <a:t>Has left/right buttons and scroll wheel.</a:t>
            </a:r>
          </a:p>
          <a:p>
            <a:r>
              <a:rPr lang="en-US" dirty="0"/>
              <a:t>Types: </a:t>
            </a:r>
          </a:p>
          <a:p>
            <a:pPr lvl="1"/>
            <a:r>
              <a:rPr lang="en-US" dirty="0"/>
              <a:t>Optical, Mechanical, Wireless.</a:t>
            </a:r>
          </a:p>
          <a:p>
            <a:r>
              <a:rPr lang="en-US" dirty="0"/>
              <a:t>Helps in selecting, dragging, opening files.</a:t>
            </a:r>
          </a:p>
          <a:p>
            <a:r>
              <a:rPr lang="en-US" dirty="0"/>
              <a:t>Often used with GUI systems.</a:t>
            </a:r>
            <a:endParaRPr dirty="0"/>
          </a:p>
        </p:txBody>
      </p:sp>
      <p:pic>
        <p:nvPicPr>
          <p:cNvPr id="4098" name="Picture 2" descr="Black Wired Computer Mouse at ₹ 350/piece in Mumbai | ID: 19666046233">
            <a:extLst>
              <a:ext uri="{FF2B5EF4-FFF2-40B4-BE49-F238E27FC236}">
                <a16:creationId xmlns:a16="http://schemas.microsoft.com/office/drawing/2014/main" id="{DEC99D08-55F2-C606-7AF4-6DB28BC543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200" b="97000" l="7400" r="92600">
                        <a14:foregroundMark x1="28800" y1="3200" x2="28800" y2="3200"/>
                        <a14:foregroundMark x1="7400" y1="53600" x2="7400" y2="53600"/>
                        <a14:foregroundMark x1="54800" y1="93200" x2="54800" y2="93200"/>
                        <a14:foregroundMark x1="88000" y1="56800" x2="88000" y2="56800"/>
                        <a14:foregroundMark x1="90400" y1="59800" x2="90400" y2="59800"/>
                        <a14:foregroundMark x1="92800" y1="58400" x2="92800" y2="58400"/>
                        <a14:foregroundMark x1="56800" y1="97000" x2="56800" y2="97000"/>
                      </a14:backgroundRemoval>
                    </a14:imgEffect>
                  </a14:imgLayer>
                </a14:imgProps>
              </a:ext>
              <a:ext uri="{28A0092B-C50C-407E-A947-70E740481C1C}">
                <a14:useLocalDpi xmlns:a14="http://schemas.microsoft.com/office/drawing/2010/main" val="0"/>
              </a:ext>
            </a:extLst>
          </a:blip>
          <a:srcRect/>
          <a:stretch>
            <a:fillRect/>
          </a:stretch>
        </p:blipFill>
        <p:spPr bwMode="auto">
          <a:xfrm>
            <a:off x="4467372" y="1860090"/>
            <a:ext cx="4581218" cy="45812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canners | For Home | Epson US">
            <a:extLst>
              <a:ext uri="{FF2B5EF4-FFF2-40B4-BE49-F238E27FC236}">
                <a16:creationId xmlns:a16="http://schemas.microsoft.com/office/drawing/2014/main" id="{6A8E5309-CA6F-C452-FE6E-94582F8ED9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290" b="88525" l="6545" r="91273">
                        <a14:foregroundMark x1="9091" y1="54645" x2="9091" y2="54645"/>
                        <a14:foregroundMark x1="91273" y1="32240" x2="91273" y2="32240"/>
                        <a14:foregroundMark x1="8000" y1="18579" x2="8000" y2="18579"/>
                        <a14:foregroundMark x1="6545" y1="55191" x2="6545" y2="55191"/>
                      </a14:backgroundRemoval>
                    </a14:imgEffect>
                  </a14:imgLayer>
                </a14:imgProps>
              </a:ext>
              <a:ext uri="{28A0092B-C50C-407E-A947-70E740481C1C}">
                <a14:useLocalDpi xmlns:a14="http://schemas.microsoft.com/office/drawing/2010/main" val="0"/>
              </a:ext>
            </a:extLst>
          </a:blip>
          <a:srcRect/>
          <a:stretch>
            <a:fillRect/>
          </a:stretch>
        </p:blipFill>
        <p:spPr bwMode="auto">
          <a:xfrm>
            <a:off x="3803087" y="2896324"/>
            <a:ext cx="4898461" cy="41495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dirty="0"/>
              <a:t>Scanner</a:t>
            </a:r>
          </a:p>
        </p:txBody>
      </p:sp>
      <p:sp>
        <p:nvSpPr>
          <p:cNvPr id="3" name="Content Placeholder 2"/>
          <p:cNvSpPr>
            <a:spLocks noGrp="1"/>
          </p:cNvSpPr>
          <p:nvPr>
            <p:ph idx="1"/>
          </p:nvPr>
        </p:nvSpPr>
        <p:spPr/>
        <p:txBody>
          <a:bodyPr/>
          <a:lstStyle/>
          <a:p>
            <a:r>
              <a:rPr lang="en-US" dirty="0"/>
              <a:t>Converts physical documents into digital format.</a:t>
            </a:r>
          </a:p>
          <a:p>
            <a:r>
              <a:rPr lang="en-US" dirty="0"/>
              <a:t>Flatbed scanners are most common.</a:t>
            </a:r>
          </a:p>
          <a:p>
            <a:r>
              <a:rPr lang="en-US" dirty="0"/>
              <a:t>Used for photos, texts, drawings.</a:t>
            </a:r>
          </a:p>
          <a:p>
            <a:r>
              <a:rPr lang="en-US" dirty="0"/>
              <a:t>Sends scanned image to computer.</a:t>
            </a:r>
          </a:p>
          <a:p>
            <a:r>
              <a:rPr lang="en-US" dirty="0"/>
              <a:t>High resolution(size) for clear output.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C07D-3D6E-FF27-9399-02738CC87E42}"/>
              </a:ext>
            </a:extLst>
          </p:cNvPr>
          <p:cNvSpPr>
            <a:spLocks noGrp="1"/>
          </p:cNvSpPr>
          <p:nvPr>
            <p:ph type="title"/>
          </p:nvPr>
        </p:nvSpPr>
        <p:spPr/>
        <p:txBody>
          <a:bodyPr/>
          <a:lstStyle/>
          <a:p>
            <a:r>
              <a:rPr lang="en-US" dirty="0"/>
              <a:t>Touchpad</a:t>
            </a:r>
          </a:p>
        </p:txBody>
      </p:sp>
      <p:sp>
        <p:nvSpPr>
          <p:cNvPr id="3" name="Content Placeholder 2">
            <a:extLst>
              <a:ext uri="{FF2B5EF4-FFF2-40B4-BE49-F238E27FC236}">
                <a16:creationId xmlns:a16="http://schemas.microsoft.com/office/drawing/2014/main" id="{54194175-3C71-4C42-EC61-92787613B5DD}"/>
              </a:ext>
            </a:extLst>
          </p:cNvPr>
          <p:cNvSpPr>
            <a:spLocks noGrp="1"/>
          </p:cNvSpPr>
          <p:nvPr>
            <p:ph idx="1"/>
          </p:nvPr>
        </p:nvSpPr>
        <p:spPr>
          <a:xfrm>
            <a:off x="213398" y="1604452"/>
            <a:ext cx="7298448" cy="2826015"/>
          </a:xfrm>
        </p:spPr>
        <p:txBody>
          <a:bodyPr/>
          <a:lstStyle/>
          <a:p>
            <a:r>
              <a:rPr lang="en-US" dirty="0"/>
              <a:t>Flat, touch-sensitive surface.</a:t>
            </a:r>
          </a:p>
          <a:p>
            <a:r>
              <a:rPr lang="en-US" dirty="0"/>
              <a:t>Commonly found on laptops.</a:t>
            </a:r>
          </a:p>
          <a:p>
            <a:r>
              <a:rPr lang="en-US" dirty="0"/>
              <a:t>Moves cursor with finger movement.</a:t>
            </a:r>
          </a:p>
          <a:p>
            <a:r>
              <a:rPr lang="en-US" dirty="0"/>
              <a:t>Has click buttons or tap feature.</a:t>
            </a:r>
          </a:p>
          <a:p>
            <a:r>
              <a:rPr lang="en-US" dirty="0"/>
              <a:t>Alternative to external mouse.</a:t>
            </a:r>
          </a:p>
        </p:txBody>
      </p:sp>
      <p:pic>
        <p:nvPicPr>
          <p:cNvPr id="6146" name="Picture 2" descr="How to Fix a Touchpad That's Not Working on Windows 10">
            <a:extLst>
              <a:ext uri="{FF2B5EF4-FFF2-40B4-BE49-F238E27FC236}">
                <a16:creationId xmlns:a16="http://schemas.microsoft.com/office/drawing/2014/main" id="{5B06AAC0-9E50-EE14-C587-02EEBC9E7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950" y="3017459"/>
            <a:ext cx="4709652" cy="334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025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183</TotalTime>
  <Words>1385</Words>
  <Application>Microsoft Office PowerPoint</Application>
  <PresentationFormat>On-screen Show (4:3)</PresentationFormat>
  <Paragraphs>263</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Bookman Old Style</vt:lpstr>
      <vt:lpstr>Google Sans</vt:lpstr>
      <vt:lpstr>Rockwell</vt:lpstr>
      <vt:lpstr>Damask</vt:lpstr>
      <vt:lpstr>Chapter 2: Introduction to Computer Hardware</vt:lpstr>
      <vt:lpstr>What is Computer Hardware?</vt:lpstr>
      <vt:lpstr>Overview of computer sustem</vt:lpstr>
      <vt:lpstr>Input Devices - Overview</vt:lpstr>
      <vt:lpstr>Keyboard</vt:lpstr>
      <vt:lpstr>PowerPoint Presentation</vt:lpstr>
      <vt:lpstr>Mouse</vt:lpstr>
      <vt:lpstr>Scanner</vt:lpstr>
      <vt:lpstr>Touchpad</vt:lpstr>
      <vt:lpstr>Joystick</vt:lpstr>
      <vt:lpstr>Barcode Reader</vt:lpstr>
      <vt:lpstr>Webcam</vt:lpstr>
      <vt:lpstr>Microphone</vt:lpstr>
      <vt:lpstr>PowerPoint Presentation</vt:lpstr>
      <vt:lpstr>Touch Screen</vt:lpstr>
      <vt:lpstr>QR Scanner</vt:lpstr>
      <vt:lpstr>Processing Unit</vt:lpstr>
      <vt:lpstr>ALU</vt:lpstr>
      <vt:lpstr>CU</vt:lpstr>
      <vt:lpstr>Register</vt:lpstr>
      <vt:lpstr>Primary Memory</vt:lpstr>
      <vt:lpstr>RAM vs ROM</vt:lpstr>
      <vt:lpstr>Cache Memory</vt:lpstr>
      <vt:lpstr>Secondary Memory</vt:lpstr>
      <vt:lpstr>Magnetic &amp; Optical Storage</vt:lpstr>
      <vt:lpstr>Cd rom </vt:lpstr>
      <vt:lpstr>Cd - rw</vt:lpstr>
      <vt:lpstr>Dvd rom</vt:lpstr>
      <vt:lpstr>magnetic and optical storage devices difference</vt:lpstr>
      <vt:lpstr>Primary vs Secondary Memory</vt:lpstr>
      <vt:lpstr>Flash Memory</vt:lpstr>
      <vt:lpstr>Units of Measurement</vt:lpstr>
      <vt:lpstr>Softcopy Output Devices</vt:lpstr>
      <vt:lpstr>CRT monitor</vt:lpstr>
      <vt:lpstr>PowerPoint Presentation</vt:lpstr>
      <vt:lpstr>Lcd monitor</vt:lpstr>
      <vt:lpstr>PowerPoint Presentation</vt:lpstr>
      <vt:lpstr>Led monitor</vt:lpstr>
      <vt:lpstr>PowerPoint Presentation</vt:lpstr>
      <vt:lpstr>speaker</vt:lpstr>
      <vt:lpstr>PowerPoint Presentation</vt:lpstr>
      <vt:lpstr>projector</vt:lpstr>
      <vt:lpstr>PowerPoint Presentation</vt:lpstr>
      <vt:lpstr>Hardcopy Output Devices</vt:lpstr>
      <vt:lpstr>Thank you for now </vt:lpstr>
      <vt:lpstr>Motherboard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amin</dc:creator>
  <cp:keywords/>
  <dc:description>generated using python-pptx</dc:description>
  <cp:lastModifiedBy>Amin Nepali</cp:lastModifiedBy>
  <cp:revision>32</cp:revision>
  <dcterms:created xsi:type="dcterms:W3CDTF">2013-01-27T09:14:16Z</dcterms:created>
  <dcterms:modified xsi:type="dcterms:W3CDTF">2025-05-07T05:09:13Z</dcterms:modified>
  <cp:category/>
</cp:coreProperties>
</file>